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1"/>
  </p:sldMasterIdLst>
  <p:notesMasterIdLst>
    <p:notesMasterId r:id="rId38"/>
  </p:notesMasterIdLst>
  <p:sldIdLst>
    <p:sldId id="256" r:id="rId2"/>
    <p:sldId id="258" r:id="rId3"/>
    <p:sldId id="259" r:id="rId4"/>
    <p:sldId id="260" r:id="rId5"/>
    <p:sldId id="297" r:id="rId6"/>
    <p:sldId id="261" r:id="rId7"/>
    <p:sldId id="298" r:id="rId8"/>
    <p:sldId id="303" r:id="rId9"/>
    <p:sldId id="262" r:id="rId10"/>
    <p:sldId id="299" r:id="rId11"/>
    <p:sldId id="300" r:id="rId12"/>
    <p:sldId id="319" r:id="rId13"/>
    <p:sldId id="304" r:id="rId14"/>
    <p:sldId id="316" r:id="rId15"/>
    <p:sldId id="305" r:id="rId16"/>
    <p:sldId id="306" r:id="rId17"/>
    <p:sldId id="307" r:id="rId18"/>
    <p:sldId id="308" r:id="rId19"/>
    <p:sldId id="320" r:id="rId20"/>
    <p:sldId id="309" r:id="rId21"/>
    <p:sldId id="310" r:id="rId22"/>
    <p:sldId id="311" r:id="rId23"/>
    <p:sldId id="321" r:id="rId24"/>
    <p:sldId id="312" r:id="rId25"/>
    <p:sldId id="322" r:id="rId26"/>
    <p:sldId id="313" r:id="rId27"/>
    <p:sldId id="323" r:id="rId28"/>
    <p:sldId id="314" r:id="rId29"/>
    <p:sldId id="324" r:id="rId30"/>
    <p:sldId id="315" r:id="rId31"/>
    <p:sldId id="317" r:id="rId32"/>
    <p:sldId id="325" r:id="rId33"/>
    <p:sldId id="318" r:id="rId34"/>
    <p:sldId id="326" r:id="rId35"/>
    <p:sldId id="327" r:id="rId36"/>
    <p:sldId id="275" r:id="rId37"/>
  </p:sldIdLst>
  <p:sldSz cx="9144000" cy="5143500" type="screen16x9"/>
  <p:notesSz cx="6858000" cy="9144000"/>
  <p:embeddedFontLst>
    <p:embeddedFont>
      <p:font typeface="Anton" charset="0"/>
      <p:regular r:id="rId39"/>
    </p:embeddedFont>
    <p:embeddedFont>
      <p:font typeface="Heebo" charset="-79"/>
      <p:regular r:id="rId40"/>
      <p:bold r:id="rId41"/>
    </p:embeddedFont>
    <p:embeddedFont>
      <p:font typeface="Encode Sans" charset="0"/>
      <p:regular r:id="rId42"/>
      <p:bold r:id="rId43"/>
    </p:embeddedFont>
    <p:embeddedFont>
      <p:font typeface="Red Hat Display" charset="0"/>
      <p:regular r:id="rId44"/>
      <p:bold r:id="rId45"/>
      <p:italic r:id="rId46"/>
      <p:boldItalic r:id="rId47"/>
    </p:embeddedFont>
    <p:embeddedFont>
      <p:font typeface="Calibri" pitchFamily="34" charset="0"/>
      <p:regular r:id="rId48"/>
      <p:bold r:id="rId49"/>
      <p:italic r:id="rId50"/>
      <p:boldItalic r:id="rId5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6420600B-297E-4901-9D60-D674CEA6AD5D}">
  <a:tblStyle styleId="{6420600B-297E-4901-9D60-D674CEA6AD5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067B1A5D-B14B-45C2-B68A-FBFA50ED35A9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60" d="100"/>
          <a:sy n="60" d="100"/>
        </p:scale>
        <p:origin x="-1644" y="-54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4.fntdata"/><Relationship Id="rId47" Type="http://schemas.openxmlformats.org/officeDocument/2006/relationships/font" Target="fonts/font9.fntdata"/><Relationship Id="rId50" Type="http://schemas.openxmlformats.org/officeDocument/2006/relationships/font" Target="fonts/font12.fntdata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46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3.fntdata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2.fntdata"/><Relationship Id="rId45" Type="http://schemas.openxmlformats.org/officeDocument/2006/relationships/font" Target="fonts/font7.fntdata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6.fntdata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5.fntdata"/><Relationship Id="rId48" Type="http://schemas.openxmlformats.org/officeDocument/2006/relationships/font" Target="fonts/font10.fntdata"/><Relationship Id="rId8" Type="http://schemas.openxmlformats.org/officeDocument/2006/relationships/slide" Target="slides/slide7.xml"/><Relationship Id="rId51" Type="http://schemas.openxmlformats.org/officeDocument/2006/relationships/font" Target="fonts/font13.fntdata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41090283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558ef832d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2558ef832d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ad09d5c6ba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2ad09d5c6ba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ad09d5c6ba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2ad09d5c6ba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2ad09d5c6ba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2ad09d5c6ba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2ad09d5c6ba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2ad09d5c6ba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2ad09d5c6ba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2ad09d5c6ba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2ad09d5c6ba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2ad09d5c6ba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2ad09d5c6ba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2ad09d5c6ba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2ad09d5c6ba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2ad09d5c6ba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2ad09d5c6ba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2ad09d5c6ba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2ad09d5c6ba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2ad09d5c6ba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23c52ac0cd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223c52ac0cd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2ad09d5c6ba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2ad09d5c6ba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2ad09d5c6ba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2ad09d5c6ba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2ad09d5c6ba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2ad09d5c6ba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2ad09d5c6ba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2ad09d5c6ba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2ad09d5c6ba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2ad09d5c6ba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2ad09d5c6ba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2ad09d5c6ba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2ad09d5c6ba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2ad09d5c6ba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2ad09d5c6ba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2ad09d5c6ba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2ad09d5c6ba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2ad09d5c6ba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2ad09d5c6ba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2ad09d5c6ba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2ad09d5c6b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2ad09d5c6b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2ad09d5c6ba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2ad09d5c6ba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2ad09d5c6ba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2ad09d5c6ba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2ad09d5c6ba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2ad09d5c6ba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2ad09d5c6ba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2ad09d5c6ba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2ad09d5c6b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2ad09d5c6b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2ad09d5c6ba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2ad09d5c6ba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2ad09d5c6ba_0_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2ad09d5c6ba_0_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4fbc8430b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24fbc8430b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2ad09d5c6b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2ad09d5c6b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223c52ac0cd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223c52ac0cd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2ad09d5c6b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2ad09d5c6b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2ad09d5c6ba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2ad09d5c6ba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ad09d5c6ba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2ad09d5c6ba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3A1uf1Q" TargetMode="External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672957" y="1455925"/>
            <a:ext cx="4138800" cy="1780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500"/>
              <a:buFont typeface="Loved by the King"/>
              <a:buNone/>
              <a:defRPr sz="7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661475" y="3230375"/>
            <a:ext cx="41415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2193624" y="-1482437"/>
            <a:ext cx="4731250" cy="3344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13"/>
          <p:cNvPicPr preferRelativeResize="0"/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3"/>
          <p:cNvSpPr txBox="1">
            <a:spLocks noGrp="1"/>
          </p:cNvSpPr>
          <p:nvPr>
            <p:ph type="title"/>
          </p:nvPr>
        </p:nvSpPr>
        <p:spPr>
          <a:xfrm>
            <a:off x="1761885" y="1276675"/>
            <a:ext cx="2759400" cy="75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title" idx="2"/>
          </p:nvPr>
        </p:nvSpPr>
        <p:spPr>
          <a:xfrm flipH="1">
            <a:off x="1761885" y="2340479"/>
            <a:ext cx="2759400" cy="75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title" idx="3" hasCustomPrompt="1"/>
          </p:nvPr>
        </p:nvSpPr>
        <p:spPr>
          <a:xfrm>
            <a:off x="921616" y="1478381"/>
            <a:ext cx="759000" cy="36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2" name="Google Shape;72;p13"/>
          <p:cNvSpPr txBox="1">
            <a:spLocks noGrp="1"/>
          </p:cNvSpPr>
          <p:nvPr>
            <p:ph type="title" idx="4" hasCustomPrompt="1"/>
          </p:nvPr>
        </p:nvSpPr>
        <p:spPr>
          <a:xfrm flipH="1">
            <a:off x="921616" y="2533913"/>
            <a:ext cx="759000" cy="364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3" name="Google Shape;73;p13"/>
          <p:cNvSpPr txBox="1">
            <a:spLocks noGrp="1"/>
          </p:cNvSpPr>
          <p:nvPr>
            <p:ph type="title" idx="5"/>
          </p:nvPr>
        </p:nvSpPr>
        <p:spPr>
          <a:xfrm>
            <a:off x="720000" y="365760"/>
            <a:ext cx="7704000" cy="548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3"/>
          <p:cNvSpPr txBox="1">
            <a:spLocks noGrp="1"/>
          </p:cNvSpPr>
          <p:nvPr>
            <p:ph type="title" idx="6"/>
          </p:nvPr>
        </p:nvSpPr>
        <p:spPr>
          <a:xfrm>
            <a:off x="1761885" y="3394147"/>
            <a:ext cx="2759400" cy="75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75" name="Google Shape;75;p13"/>
          <p:cNvSpPr txBox="1">
            <a:spLocks noGrp="1"/>
          </p:cNvSpPr>
          <p:nvPr>
            <p:ph type="title" idx="7"/>
          </p:nvPr>
        </p:nvSpPr>
        <p:spPr>
          <a:xfrm flipH="1">
            <a:off x="5465084" y="2337933"/>
            <a:ext cx="2757300" cy="75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title" idx="8" hasCustomPrompt="1"/>
          </p:nvPr>
        </p:nvSpPr>
        <p:spPr>
          <a:xfrm>
            <a:off x="921616" y="3595711"/>
            <a:ext cx="759000" cy="360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7" name="Google Shape;77;p13"/>
          <p:cNvSpPr txBox="1">
            <a:spLocks noGrp="1"/>
          </p:cNvSpPr>
          <p:nvPr>
            <p:ph type="title" idx="9" hasCustomPrompt="1"/>
          </p:nvPr>
        </p:nvSpPr>
        <p:spPr>
          <a:xfrm flipH="1">
            <a:off x="4649793" y="1478381"/>
            <a:ext cx="759000" cy="36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8" name="Google Shape;78;p13"/>
          <p:cNvSpPr txBox="1">
            <a:spLocks noGrp="1"/>
          </p:cNvSpPr>
          <p:nvPr>
            <p:ph type="title" idx="13"/>
          </p:nvPr>
        </p:nvSpPr>
        <p:spPr>
          <a:xfrm>
            <a:off x="5465084" y="1276675"/>
            <a:ext cx="2757300" cy="75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79" name="Google Shape;79;p13"/>
          <p:cNvSpPr txBox="1">
            <a:spLocks noGrp="1"/>
          </p:cNvSpPr>
          <p:nvPr>
            <p:ph type="title" idx="14"/>
          </p:nvPr>
        </p:nvSpPr>
        <p:spPr>
          <a:xfrm flipH="1">
            <a:off x="5465084" y="3404275"/>
            <a:ext cx="2757300" cy="75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80" name="Google Shape;80;p13"/>
          <p:cNvSpPr txBox="1">
            <a:spLocks noGrp="1"/>
          </p:cNvSpPr>
          <p:nvPr>
            <p:ph type="title" idx="15" hasCustomPrompt="1"/>
          </p:nvPr>
        </p:nvSpPr>
        <p:spPr>
          <a:xfrm>
            <a:off x="4649793" y="3595711"/>
            <a:ext cx="759000" cy="360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1" name="Google Shape;81;p13"/>
          <p:cNvSpPr txBox="1">
            <a:spLocks noGrp="1"/>
          </p:cNvSpPr>
          <p:nvPr>
            <p:ph type="title" idx="16" hasCustomPrompt="1"/>
          </p:nvPr>
        </p:nvSpPr>
        <p:spPr>
          <a:xfrm flipH="1">
            <a:off x="4649793" y="2533913"/>
            <a:ext cx="759000" cy="364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pic>
        <p:nvPicPr>
          <p:cNvPr id="82" name="Google Shape;82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7093751" y="-818150"/>
            <a:ext cx="4731250" cy="3344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-4127549" y="1736725"/>
            <a:ext cx="4731250" cy="3344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14_1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7"/>
          <p:cNvPicPr preferRelativeResize="0"/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7"/>
          <p:cNvSpPr txBox="1">
            <a:spLocks noGrp="1"/>
          </p:cNvSpPr>
          <p:nvPr>
            <p:ph type="title"/>
          </p:nvPr>
        </p:nvSpPr>
        <p:spPr>
          <a:xfrm>
            <a:off x="720000" y="365760"/>
            <a:ext cx="7704000" cy="548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7"/>
          <p:cNvSpPr txBox="1">
            <a:spLocks noGrp="1"/>
          </p:cNvSpPr>
          <p:nvPr>
            <p:ph type="subTitle" idx="1"/>
          </p:nvPr>
        </p:nvSpPr>
        <p:spPr>
          <a:xfrm>
            <a:off x="910850" y="2552952"/>
            <a:ext cx="2222100" cy="194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06" name="Google Shape;106;p17"/>
          <p:cNvSpPr txBox="1">
            <a:spLocks noGrp="1"/>
          </p:cNvSpPr>
          <p:nvPr>
            <p:ph type="subTitle" idx="2"/>
          </p:nvPr>
        </p:nvSpPr>
        <p:spPr>
          <a:xfrm>
            <a:off x="3460155" y="2550147"/>
            <a:ext cx="2222100" cy="194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07" name="Google Shape;107;p17"/>
          <p:cNvSpPr txBox="1">
            <a:spLocks noGrp="1"/>
          </p:cNvSpPr>
          <p:nvPr>
            <p:ph type="subTitle" idx="3"/>
          </p:nvPr>
        </p:nvSpPr>
        <p:spPr>
          <a:xfrm>
            <a:off x="6011055" y="2550147"/>
            <a:ext cx="2222100" cy="194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08" name="Google Shape;108;p17"/>
          <p:cNvSpPr txBox="1">
            <a:spLocks noGrp="1"/>
          </p:cNvSpPr>
          <p:nvPr>
            <p:ph type="title" idx="4"/>
          </p:nvPr>
        </p:nvSpPr>
        <p:spPr>
          <a:xfrm>
            <a:off x="911892" y="2331634"/>
            <a:ext cx="22200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7"/>
          <p:cNvSpPr txBox="1">
            <a:spLocks noGrp="1"/>
          </p:cNvSpPr>
          <p:nvPr>
            <p:ph type="title" idx="5"/>
          </p:nvPr>
        </p:nvSpPr>
        <p:spPr>
          <a:xfrm>
            <a:off x="3461203" y="2330709"/>
            <a:ext cx="22200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17"/>
          <p:cNvSpPr txBox="1">
            <a:spLocks noGrp="1"/>
          </p:cNvSpPr>
          <p:nvPr>
            <p:ph type="title" idx="6"/>
          </p:nvPr>
        </p:nvSpPr>
        <p:spPr>
          <a:xfrm>
            <a:off x="6012108" y="2330709"/>
            <a:ext cx="22200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pic>
        <p:nvPicPr>
          <p:cNvPr id="111" name="Google Shape;11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7211576" y="3688250"/>
            <a:ext cx="4731250" cy="3344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-3995974" y="-1018400"/>
            <a:ext cx="4731250" cy="3344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1"/>
          <p:cNvPicPr preferRelativeResize="0"/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1"/>
          <p:cNvSpPr txBox="1">
            <a:spLocks noGrp="1"/>
          </p:cNvSpPr>
          <p:nvPr>
            <p:ph type="title"/>
          </p:nvPr>
        </p:nvSpPr>
        <p:spPr>
          <a:xfrm>
            <a:off x="2096250" y="576044"/>
            <a:ext cx="4947900" cy="1097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 sz="6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21"/>
          <p:cNvSpPr txBox="1">
            <a:spLocks noGrp="1"/>
          </p:cNvSpPr>
          <p:nvPr>
            <p:ph type="subTitle" idx="1"/>
          </p:nvPr>
        </p:nvSpPr>
        <p:spPr>
          <a:xfrm>
            <a:off x="2096250" y="1674589"/>
            <a:ext cx="49515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21"/>
          <p:cNvSpPr txBox="1"/>
          <p:nvPr/>
        </p:nvSpPr>
        <p:spPr>
          <a:xfrm>
            <a:off x="2694600" y="3714250"/>
            <a:ext cx="3754800" cy="4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rPr>
              <a:t>CREDITS: This presentation template was created by </a:t>
            </a:r>
            <a:r>
              <a:rPr lang="en" sz="1000" b="1" u="sng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  <a:hlinkClick r:id="rId3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rPr>
              <a:t>, including icons by </a:t>
            </a:r>
            <a:r>
              <a:rPr lang="en" sz="1000" b="1" u="sng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  <a:hlinkClick r:id="rId4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rPr>
              <a:t>, infographics &amp; images by </a:t>
            </a:r>
            <a:r>
              <a:rPr lang="en" sz="1000" b="1" u="sng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  <a:hlinkClick r:id="rId5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Freepik</a:t>
            </a:r>
            <a:endParaRPr sz="1000" b="1" u="sng">
              <a:solidFill>
                <a:schemeClr val="dk1"/>
              </a:solidFill>
              <a:latin typeface="Heebo"/>
              <a:ea typeface="Heebo"/>
              <a:cs typeface="Heebo"/>
              <a:sym typeface="Heebo"/>
            </a:endParaRPr>
          </a:p>
        </p:txBody>
      </p:sp>
      <p:pic>
        <p:nvPicPr>
          <p:cNvPr id="157" name="Google Shape;157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958076" y="1957813"/>
            <a:ext cx="4731250" cy="3344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1853274" y="-183412"/>
            <a:ext cx="4731250" cy="3344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22"/>
          <p:cNvPicPr preferRelativeResize="0"/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602850" y="3341975"/>
            <a:ext cx="4731250" cy="3344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68600" y="-388825"/>
            <a:ext cx="4731250" cy="3344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23"/>
          <p:cNvPicPr preferRelativeResize="0"/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6924276" y="3668800"/>
            <a:ext cx="4731250" cy="3344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-4076174" y="-617425"/>
            <a:ext cx="4731250" cy="3344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11"/>
          <p:cNvPicPr preferRelativeResize="0"/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1"/>
          <p:cNvSpPr txBox="1">
            <a:spLocks noGrp="1"/>
          </p:cNvSpPr>
          <p:nvPr>
            <p:ph type="title" hasCustomPrompt="1"/>
          </p:nvPr>
        </p:nvSpPr>
        <p:spPr>
          <a:xfrm>
            <a:off x="1770811" y="1455700"/>
            <a:ext cx="5602500" cy="10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63" name="Google Shape;63;p11"/>
          <p:cNvSpPr txBox="1">
            <a:spLocks noGrp="1"/>
          </p:cNvSpPr>
          <p:nvPr>
            <p:ph type="subTitle" idx="1"/>
          </p:nvPr>
        </p:nvSpPr>
        <p:spPr>
          <a:xfrm>
            <a:off x="1769400" y="2499200"/>
            <a:ext cx="5605200" cy="1188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64" name="Google Shape;64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91851" y="-844875"/>
            <a:ext cx="4731250" cy="3344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047799" y="2927388"/>
            <a:ext cx="4731250" cy="334407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745334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3"/>
          <p:cNvPicPr preferRelativeResize="0"/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1704450" y="2452228"/>
            <a:ext cx="5735100" cy="1408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2" hasCustomPrompt="1"/>
          </p:nvPr>
        </p:nvSpPr>
        <p:spPr>
          <a:xfrm>
            <a:off x="4082250" y="1557422"/>
            <a:ext cx="9795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pic>
        <p:nvPicPr>
          <p:cNvPr id="17" name="Google Shape;17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1451" y="-755975"/>
            <a:ext cx="4731250" cy="3344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465749" y="2995413"/>
            <a:ext cx="4731250" cy="3344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oogle Shape;26;p5"/>
          <p:cNvPicPr preferRelativeResize="0"/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1235956" y="2412550"/>
            <a:ext cx="32595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title" idx="2"/>
          </p:nvPr>
        </p:nvSpPr>
        <p:spPr>
          <a:xfrm>
            <a:off x="4648844" y="2412550"/>
            <a:ext cx="32595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ubTitle" idx="1"/>
          </p:nvPr>
        </p:nvSpPr>
        <p:spPr>
          <a:xfrm>
            <a:off x="4648844" y="2641150"/>
            <a:ext cx="3259500" cy="118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ubTitle" idx="3"/>
          </p:nvPr>
        </p:nvSpPr>
        <p:spPr>
          <a:xfrm>
            <a:off x="1235656" y="2641150"/>
            <a:ext cx="3260100" cy="118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title" idx="4"/>
          </p:nvPr>
        </p:nvSpPr>
        <p:spPr>
          <a:xfrm>
            <a:off x="720000" y="365750"/>
            <a:ext cx="7710900" cy="548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pic>
        <p:nvPicPr>
          <p:cNvPr id="32" name="Google Shape;32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30776" y="-1018400"/>
            <a:ext cx="4731250" cy="3344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33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776774" y="3688250"/>
            <a:ext cx="4731250" cy="3344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6"/>
          <p:cNvPicPr preferRelativeResize="0"/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6"/>
          <p:cNvSpPr txBox="1">
            <a:spLocks noGrp="1"/>
          </p:cNvSpPr>
          <p:nvPr>
            <p:ph type="title"/>
          </p:nvPr>
        </p:nvSpPr>
        <p:spPr>
          <a:xfrm>
            <a:off x="720000" y="365760"/>
            <a:ext cx="7704000" cy="548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pic>
        <p:nvPicPr>
          <p:cNvPr id="37" name="Google Shape;37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14376" y="1603675"/>
            <a:ext cx="4731250" cy="3344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38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600724" y="-827812"/>
            <a:ext cx="4731250" cy="3344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oogle Shape;40;p7"/>
          <p:cNvPicPr preferRelativeResize="0"/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7"/>
          <p:cNvSpPr>
            <a:spLocks noGrp="1"/>
          </p:cNvSpPr>
          <p:nvPr>
            <p:ph type="pic" idx="2"/>
          </p:nvPr>
        </p:nvSpPr>
        <p:spPr>
          <a:xfrm flipH="1">
            <a:off x="5375150" y="1322450"/>
            <a:ext cx="2940600" cy="29406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 flipH="1">
            <a:off x="721325" y="1912550"/>
            <a:ext cx="4113600" cy="176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/>
            </a:lvl1pPr>
            <a:lvl2pPr marL="914400" lvl="1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2pPr>
            <a:lvl3pPr marL="1371600" lvl="2" indent="-3238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■"/>
              <a:defRPr/>
            </a:lvl3pPr>
            <a:lvl4pPr marL="1828800" lvl="3" indent="-3238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3200400" lvl="6" indent="-3111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●"/>
              <a:defRPr/>
            </a:lvl7pPr>
            <a:lvl8pPr marL="3657600" lvl="7" indent="-3111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title"/>
          </p:nvPr>
        </p:nvSpPr>
        <p:spPr>
          <a:xfrm>
            <a:off x="713225" y="365750"/>
            <a:ext cx="7703100" cy="548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pic>
        <p:nvPicPr>
          <p:cNvPr id="44" name="Google Shape;44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74776" y="3021500"/>
            <a:ext cx="4731250" cy="3344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45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128649" y="-1213325"/>
            <a:ext cx="4731250" cy="3344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Google Shape;47;p8"/>
          <p:cNvPicPr preferRelativeResize="0"/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8"/>
          <p:cNvSpPr txBox="1">
            <a:spLocks noGrp="1"/>
          </p:cNvSpPr>
          <p:nvPr>
            <p:ph type="title"/>
          </p:nvPr>
        </p:nvSpPr>
        <p:spPr>
          <a:xfrm>
            <a:off x="1280250" y="1482300"/>
            <a:ext cx="6583500" cy="21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9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pic>
        <p:nvPicPr>
          <p:cNvPr id="49" name="Google Shape;49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2193624" y="-1482437"/>
            <a:ext cx="4731250" cy="3344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0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5859326" y="4827863"/>
            <a:ext cx="4731250" cy="3344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9"/>
          <p:cNvPicPr preferRelativeResize="0"/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9"/>
          <p:cNvSpPr txBox="1">
            <a:spLocks noGrp="1"/>
          </p:cNvSpPr>
          <p:nvPr>
            <p:ph type="title"/>
          </p:nvPr>
        </p:nvSpPr>
        <p:spPr>
          <a:xfrm>
            <a:off x="1119450" y="1702500"/>
            <a:ext cx="6905100" cy="822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 sz="6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9"/>
          <p:cNvSpPr txBox="1">
            <a:spLocks noGrp="1"/>
          </p:cNvSpPr>
          <p:nvPr>
            <p:ph type="subTitle" idx="1"/>
          </p:nvPr>
        </p:nvSpPr>
        <p:spPr>
          <a:xfrm>
            <a:off x="1119450" y="2526598"/>
            <a:ext cx="6905100" cy="9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pic>
        <p:nvPicPr>
          <p:cNvPr id="55" name="Google Shape;55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74776" y="3021500"/>
            <a:ext cx="4731250" cy="3344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128649" y="-1213325"/>
            <a:ext cx="4731250" cy="3344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0"/>
          <p:cNvSpPr>
            <a:spLocks noGrp="1"/>
          </p:cNvSpPr>
          <p:nvPr>
            <p:ph type="pic" idx="2"/>
          </p:nvPr>
        </p:nvSpPr>
        <p:spPr>
          <a:xfrm>
            <a:off x="10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59" name="Google Shape;59;p10"/>
          <p:cNvSpPr txBox="1">
            <a:spLocks noGrp="1"/>
          </p:cNvSpPr>
          <p:nvPr>
            <p:ph type="title"/>
          </p:nvPr>
        </p:nvSpPr>
        <p:spPr>
          <a:xfrm>
            <a:off x="3847075" y="3592925"/>
            <a:ext cx="4583700" cy="10065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7750" y="365760"/>
            <a:ext cx="77085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Red Hat Display"/>
              <a:buNone/>
              <a:defRPr sz="34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92700" y="1351875"/>
            <a:ext cx="7711800" cy="32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ebo"/>
              <a:buChar char="●"/>
              <a:defRPr sz="1200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ebo"/>
              <a:buChar char="○"/>
              <a:defRPr sz="1200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ebo"/>
              <a:buChar char="■"/>
              <a:defRPr sz="1200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ebo"/>
              <a:buChar char="●"/>
              <a:defRPr sz="1200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ebo"/>
              <a:buChar char="○"/>
              <a:defRPr sz="1200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ebo"/>
              <a:buChar char="■"/>
              <a:defRPr sz="1200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ebo"/>
              <a:buChar char="●"/>
              <a:defRPr sz="1200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ebo"/>
              <a:buChar char="○"/>
              <a:defRPr sz="1200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ebo"/>
              <a:buChar char="■"/>
              <a:defRPr sz="1200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8" r:id="rId9"/>
    <p:sldLayoutId id="2147483659" r:id="rId10"/>
    <p:sldLayoutId id="2147483663" r:id="rId11"/>
    <p:sldLayoutId id="2147483667" r:id="rId12"/>
    <p:sldLayoutId id="2147483668" r:id="rId13"/>
    <p:sldLayoutId id="2147483669" r:id="rId14"/>
    <p:sldLayoutId id="2147483674" r:id="rId1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7"/>
          <p:cNvSpPr txBox="1">
            <a:spLocks noGrp="1"/>
          </p:cNvSpPr>
          <p:nvPr>
            <p:ph type="ctrTitle"/>
          </p:nvPr>
        </p:nvSpPr>
        <p:spPr>
          <a:xfrm>
            <a:off x="672957" y="1455925"/>
            <a:ext cx="4138800" cy="178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4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Corona Virus Analysis with SQL</a:t>
            </a:r>
            <a:endParaRPr sz="4400" dirty="0"/>
          </a:p>
        </p:txBody>
      </p:sp>
      <p:sp>
        <p:nvSpPr>
          <p:cNvPr id="178" name="Google Shape;178;p27"/>
          <p:cNvSpPr txBox="1">
            <a:spLocks noGrp="1"/>
          </p:cNvSpPr>
          <p:nvPr>
            <p:ph type="subTitle" idx="1"/>
          </p:nvPr>
        </p:nvSpPr>
        <p:spPr>
          <a:xfrm>
            <a:off x="685800" y="3562350"/>
            <a:ext cx="41415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Mentorness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INTERNSHIP PORECT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 BY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MIHIR PATEL</a:t>
            </a:r>
            <a:endParaRPr dirty="0"/>
          </a:p>
        </p:txBody>
      </p:sp>
      <p:pic>
        <p:nvPicPr>
          <p:cNvPr id="179" name="Google Shape;17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71152" y="0"/>
            <a:ext cx="8200249" cy="5796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Google Shape;483;p45"/>
          <p:cNvGraphicFramePr/>
          <p:nvPr>
            <p:extLst>
              <p:ext uri="{D42A27DB-BD31-4B8C-83A1-F6EECF244321}">
                <p14:modId xmlns:p14="http://schemas.microsoft.com/office/powerpoint/2010/main" val="385159494"/>
              </p:ext>
            </p:extLst>
          </p:nvPr>
        </p:nvGraphicFramePr>
        <p:xfrm>
          <a:off x="990600" y="57150"/>
          <a:ext cx="7924800" cy="4753630"/>
        </p:xfrm>
        <a:graphic>
          <a:graphicData uri="http://schemas.openxmlformats.org/drawingml/2006/table">
            <a:tbl>
              <a:tblPr>
                <a:noFill/>
                <a:tableStyleId>{6420600B-297E-4901-9D60-D674CEA6AD5D}</a:tableStyleId>
              </a:tblPr>
              <a:tblGrid>
                <a:gridCol w="701923"/>
                <a:gridCol w="7222877"/>
              </a:tblGrid>
              <a:tr h="349306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 smtClean="0">
                          <a:solidFill>
                            <a:schemeClr val="dk1"/>
                          </a:solidFill>
                          <a:latin typeface="Red Hat Display"/>
                          <a:ea typeface="Red Hat Display"/>
                          <a:cs typeface="Red Hat Display"/>
                          <a:sym typeface="Red Hat Display"/>
                        </a:rPr>
                        <a:t>Queries</a:t>
                      </a:r>
                      <a:endParaRPr sz="1800" dirty="0">
                        <a:solidFill>
                          <a:schemeClr val="dk1"/>
                        </a:solidFill>
                        <a:latin typeface="Red Hat Display"/>
                        <a:ea typeface="Red Hat Display"/>
                        <a:cs typeface="Red Hat Display"/>
                        <a:sym typeface="Red Hat Display"/>
                      </a:endParaRPr>
                    </a:p>
                  </a:txBody>
                  <a:tcPr marL="45700" marR="45700" marT="45700" marB="45700" anchor="b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47359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Heebo"/>
                          <a:ea typeface="Heebo"/>
                          <a:cs typeface="Heebo"/>
                          <a:sym typeface="Heebo"/>
                        </a:rPr>
                        <a:t>1</a:t>
                      </a:r>
                      <a:endParaRPr sz="1200" b="1" dirty="0">
                        <a:solidFill>
                          <a:schemeClr val="dk1"/>
                        </a:solidFill>
                        <a:latin typeface="Heebo"/>
                        <a:ea typeface="Heebo"/>
                        <a:cs typeface="Heebo"/>
                        <a:sym typeface="Heeb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Write a code to check NULL values.</a:t>
                      </a:r>
                      <a:endParaRPr sz="1200" dirty="0">
                        <a:solidFill>
                          <a:schemeClr val="dk1"/>
                        </a:solidFill>
                        <a:latin typeface="Heebo"/>
                        <a:ea typeface="Heebo"/>
                        <a:cs typeface="Heebo"/>
                        <a:sym typeface="Heeb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47359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Heebo"/>
                          <a:ea typeface="Heebo"/>
                          <a:cs typeface="Heebo"/>
                          <a:sym typeface="Heebo"/>
                        </a:rPr>
                        <a:t>2</a:t>
                      </a:r>
                      <a:endParaRPr sz="1200" b="1" dirty="0">
                        <a:solidFill>
                          <a:schemeClr val="dk1"/>
                        </a:solidFill>
                        <a:latin typeface="Heebo"/>
                        <a:ea typeface="Heebo"/>
                        <a:cs typeface="Heebo"/>
                        <a:sym typeface="Heeb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If NULL values are present, update them with zeros for all columns. </a:t>
                      </a:r>
                      <a:endParaRPr sz="1200" dirty="0">
                        <a:solidFill>
                          <a:schemeClr val="dk1"/>
                        </a:solidFill>
                        <a:latin typeface="Heebo"/>
                        <a:ea typeface="Heebo"/>
                        <a:cs typeface="Heebo"/>
                        <a:sym typeface="Heeb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47359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Heebo"/>
                          <a:ea typeface="Heebo"/>
                          <a:cs typeface="Heebo"/>
                          <a:sym typeface="Heebo"/>
                        </a:rPr>
                        <a:t>3</a:t>
                      </a:r>
                      <a:endParaRPr sz="1200" b="1" dirty="0">
                        <a:solidFill>
                          <a:schemeClr val="dk1"/>
                        </a:solidFill>
                        <a:latin typeface="Heebo"/>
                        <a:ea typeface="Heebo"/>
                        <a:cs typeface="Heebo"/>
                        <a:sym typeface="Heeb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check total number of rows</a:t>
                      </a:r>
                      <a:endParaRPr sz="1200" dirty="0">
                        <a:solidFill>
                          <a:schemeClr val="dk1"/>
                        </a:solidFill>
                        <a:latin typeface="Heebo"/>
                        <a:ea typeface="Heebo"/>
                        <a:cs typeface="Heebo"/>
                        <a:sym typeface="Heeb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47359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Heebo"/>
                          <a:ea typeface="Heebo"/>
                          <a:cs typeface="Heebo"/>
                          <a:sym typeface="Heebo"/>
                        </a:rPr>
                        <a:t>4</a:t>
                      </a:r>
                      <a:endParaRPr sz="1200" b="1" dirty="0">
                        <a:solidFill>
                          <a:schemeClr val="dk1"/>
                        </a:solidFill>
                        <a:latin typeface="Heebo"/>
                        <a:ea typeface="Heebo"/>
                        <a:cs typeface="Heebo"/>
                        <a:sym typeface="Heeb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Check what is </a:t>
                      </a:r>
                      <a:r>
                        <a:rPr lang="en-US" sz="1200" dirty="0" err="1" smtClean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start_date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and </a:t>
                      </a:r>
                      <a:r>
                        <a:rPr lang="en-US" sz="1200" dirty="0" err="1" smtClean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end_date</a:t>
                      </a:r>
                      <a:endParaRPr sz="1200" dirty="0">
                        <a:solidFill>
                          <a:schemeClr val="dk1"/>
                        </a:solidFill>
                        <a:latin typeface="Heebo"/>
                        <a:ea typeface="Heebo"/>
                        <a:cs typeface="Heebo"/>
                        <a:sym typeface="Heeb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47359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Heebo"/>
                          <a:ea typeface="Heebo"/>
                          <a:cs typeface="Heebo"/>
                          <a:sym typeface="Heebo"/>
                        </a:rPr>
                        <a:t>5</a:t>
                      </a:r>
                      <a:endParaRPr sz="1200" b="1" dirty="0">
                        <a:solidFill>
                          <a:schemeClr val="dk1"/>
                        </a:solidFill>
                        <a:latin typeface="Heebo"/>
                        <a:ea typeface="Heebo"/>
                        <a:cs typeface="Heebo"/>
                        <a:sym typeface="Heeb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Number of month present in dataset</a:t>
                      </a:r>
                      <a:endParaRPr sz="1200" dirty="0">
                        <a:solidFill>
                          <a:schemeClr val="dk1"/>
                        </a:solidFill>
                        <a:latin typeface="Heebo"/>
                        <a:ea typeface="Heebo"/>
                        <a:cs typeface="Heebo"/>
                        <a:sym typeface="Heeb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47359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Heebo"/>
                          <a:ea typeface="Heebo"/>
                          <a:cs typeface="Heebo"/>
                          <a:sym typeface="Heebo"/>
                        </a:rPr>
                        <a:t>6</a:t>
                      </a:r>
                      <a:endParaRPr sz="1200" b="1" dirty="0">
                        <a:solidFill>
                          <a:schemeClr val="dk1"/>
                        </a:solidFill>
                        <a:latin typeface="Heebo"/>
                        <a:ea typeface="Heebo"/>
                        <a:cs typeface="Heebo"/>
                        <a:sym typeface="Heeb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Find monthly average for confirmed, deaths, recovered</a:t>
                      </a:r>
                      <a:endParaRPr sz="1200" dirty="0">
                        <a:solidFill>
                          <a:schemeClr val="dk1"/>
                        </a:solidFill>
                        <a:latin typeface="Heebo"/>
                        <a:ea typeface="Heebo"/>
                        <a:cs typeface="Heebo"/>
                        <a:sym typeface="Heebo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47359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Heebo"/>
                          <a:ea typeface="Heebo"/>
                          <a:cs typeface="Heebo"/>
                          <a:sym typeface="Heebo"/>
                        </a:rPr>
                        <a:t>7</a:t>
                      </a:r>
                      <a:endParaRPr sz="1200" b="1" dirty="0">
                        <a:solidFill>
                          <a:schemeClr val="dk1"/>
                        </a:solidFill>
                        <a:latin typeface="Heebo"/>
                        <a:ea typeface="Heebo"/>
                        <a:cs typeface="Heebo"/>
                        <a:sym typeface="Heeb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Find most frequent value for confirmed, deaths, recovered each month </a:t>
                      </a:r>
                      <a:endParaRPr sz="1200" dirty="0">
                        <a:solidFill>
                          <a:schemeClr val="dk1"/>
                        </a:solidFill>
                        <a:latin typeface="Heebo"/>
                        <a:ea typeface="Heebo"/>
                        <a:cs typeface="Heebo"/>
                        <a:sym typeface="Heebo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47359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Heebo"/>
                          <a:ea typeface="Heebo"/>
                          <a:cs typeface="Heebo"/>
                          <a:sym typeface="Heebo"/>
                        </a:rPr>
                        <a:t>8</a:t>
                      </a:r>
                      <a:endParaRPr sz="1200" b="1" dirty="0">
                        <a:solidFill>
                          <a:schemeClr val="dk1"/>
                        </a:solidFill>
                        <a:latin typeface="Heebo"/>
                        <a:ea typeface="Heebo"/>
                        <a:cs typeface="Heebo"/>
                        <a:sym typeface="Heeb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Find minimum values for confirmed, deaths, recovered per year</a:t>
                      </a:r>
                      <a:endParaRPr sz="1200" dirty="0">
                        <a:solidFill>
                          <a:schemeClr val="dk1"/>
                        </a:solidFill>
                        <a:latin typeface="Heebo"/>
                        <a:ea typeface="Heebo"/>
                        <a:cs typeface="Heebo"/>
                        <a:sym typeface="Heebo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47359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Heebo"/>
                          <a:ea typeface="Heebo"/>
                          <a:cs typeface="Heebo"/>
                          <a:sym typeface="Heebo"/>
                        </a:rPr>
                        <a:t>9</a:t>
                      </a:r>
                      <a:endParaRPr sz="1200" b="1" dirty="0">
                        <a:solidFill>
                          <a:schemeClr val="dk1"/>
                        </a:solidFill>
                        <a:latin typeface="Heebo"/>
                        <a:ea typeface="Heebo"/>
                        <a:cs typeface="Heebo"/>
                        <a:sym typeface="Heeb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 dirty="0" smtClean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Heebo"/>
                        </a:rPr>
                        <a:t>Find maximum values of confirmed, deaths, recovered per year</a:t>
                      </a:r>
                      <a:endParaRPr sz="1200" b="0" i="0" u="none" strike="noStrike" cap="none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Arial"/>
                        <a:cs typeface="Calibri" panose="020F0502020204030204" pitchFamily="34" charset="0"/>
                        <a:sym typeface="Heebo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47359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Heebo"/>
                          <a:ea typeface="Heebo"/>
                          <a:cs typeface="Heebo"/>
                          <a:sym typeface="Heebo"/>
                        </a:rPr>
                        <a:t>10</a:t>
                      </a:r>
                      <a:endParaRPr sz="1200" b="1" dirty="0">
                        <a:solidFill>
                          <a:schemeClr val="dk1"/>
                        </a:solidFill>
                        <a:latin typeface="Heebo"/>
                        <a:ea typeface="Heebo"/>
                        <a:cs typeface="Heebo"/>
                        <a:sym typeface="Heeb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 dirty="0" smtClean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Heebo"/>
                        </a:rPr>
                        <a:t>The total number of case of confirmed, deaths, recovered each month</a:t>
                      </a:r>
                      <a:endParaRPr sz="1200" b="0" i="0" u="none" strike="noStrike" cap="none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Arial"/>
                        <a:cs typeface="Calibri" panose="020F0502020204030204" pitchFamily="34" charset="0"/>
                        <a:sym typeface="Heebo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47359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Heebo"/>
                          <a:ea typeface="Heebo"/>
                          <a:cs typeface="Heebo"/>
                          <a:sym typeface="Heebo"/>
                        </a:rPr>
                        <a:t>11</a:t>
                      </a:r>
                      <a:endParaRPr sz="1200" b="1" dirty="0">
                        <a:solidFill>
                          <a:schemeClr val="dk1"/>
                        </a:solidFill>
                        <a:latin typeface="Heebo"/>
                        <a:ea typeface="Heebo"/>
                        <a:cs typeface="Heebo"/>
                        <a:sym typeface="Heeb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 dirty="0" smtClean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Heebo"/>
                        </a:rPr>
                        <a:t> Check how corona virus spread out with respect to confirmed case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 dirty="0" smtClean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Heebo"/>
                        </a:rPr>
                        <a:t>--      (</a:t>
                      </a:r>
                      <a:r>
                        <a:rPr lang="en-US" sz="1200" b="0" i="0" u="none" strike="noStrike" cap="none" dirty="0" err="1" smtClean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Heebo"/>
                        </a:rPr>
                        <a:t>Eg</a:t>
                      </a:r>
                      <a:r>
                        <a:rPr lang="en-US" sz="1200" b="0" i="0" u="none" strike="noStrike" cap="none" dirty="0" smtClean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Heebo"/>
                        </a:rPr>
                        <a:t>.: total confirmed cases, their average, variance &amp; STDEV )</a:t>
                      </a:r>
                      <a:endParaRPr sz="1200" b="0" i="0" u="none" strike="noStrike" cap="none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Arial"/>
                        <a:cs typeface="Calibri" panose="020F0502020204030204" pitchFamily="34" charset="0"/>
                        <a:sym typeface="Heebo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47359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Heebo"/>
                          <a:ea typeface="Heebo"/>
                          <a:cs typeface="Heebo"/>
                          <a:sym typeface="Heebo"/>
                        </a:rPr>
                        <a:t>12</a:t>
                      </a:r>
                      <a:endParaRPr sz="1200" b="1" dirty="0">
                        <a:solidFill>
                          <a:schemeClr val="dk1"/>
                        </a:solidFill>
                        <a:latin typeface="Heebo"/>
                        <a:ea typeface="Heebo"/>
                        <a:cs typeface="Heebo"/>
                        <a:sym typeface="Heeb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 dirty="0" smtClean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Heebo"/>
                        </a:rPr>
                        <a:t>Check how corona virus spread out with respect to death case per month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 dirty="0" smtClean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Heebo"/>
                        </a:rPr>
                        <a:t>--      (</a:t>
                      </a:r>
                      <a:r>
                        <a:rPr lang="en-US" sz="1200" b="0" i="0" u="none" strike="noStrike" cap="none" dirty="0" err="1" smtClean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Heebo"/>
                        </a:rPr>
                        <a:t>Eg</a:t>
                      </a:r>
                      <a:r>
                        <a:rPr lang="en-US" sz="1200" b="0" i="0" u="none" strike="noStrike" cap="none" dirty="0" smtClean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Heebo"/>
                        </a:rPr>
                        <a:t>.: total confirmed cases, their average, variance &amp; STDEV )</a:t>
                      </a:r>
                      <a:endParaRPr sz="1200" b="0" i="0" u="none" strike="noStrike" cap="none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Arial"/>
                        <a:cs typeface="Calibri" panose="020F0502020204030204" pitchFamily="34" charset="0"/>
                        <a:sym typeface="Heebo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187710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Google Shape;483;p45"/>
          <p:cNvGraphicFramePr/>
          <p:nvPr>
            <p:extLst>
              <p:ext uri="{D42A27DB-BD31-4B8C-83A1-F6EECF244321}">
                <p14:modId xmlns:p14="http://schemas.microsoft.com/office/powerpoint/2010/main" val="3235716804"/>
              </p:ext>
            </p:extLst>
          </p:nvPr>
        </p:nvGraphicFramePr>
        <p:xfrm>
          <a:off x="990600" y="57150"/>
          <a:ext cx="7924800" cy="1864957"/>
        </p:xfrm>
        <a:graphic>
          <a:graphicData uri="http://schemas.openxmlformats.org/drawingml/2006/table">
            <a:tbl>
              <a:tblPr>
                <a:noFill/>
                <a:tableStyleId>{6420600B-297E-4901-9D60-D674CEA6AD5D}</a:tableStyleId>
              </a:tblPr>
              <a:tblGrid>
                <a:gridCol w="701923"/>
                <a:gridCol w="7222877"/>
              </a:tblGrid>
              <a:tr h="349306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 smtClean="0">
                          <a:solidFill>
                            <a:schemeClr val="dk1"/>
                          </a:solidFill>
                          <a:latin typeface="Red Hat Display"/>
                          <a:ea typeface="Red Hat Display"/>
                          <a:cs typeface="Red Hat Display"/>
                          <a:sym typeface="Red Hat Display"/>
                        </a:rPr>
                        <a:t>Queries</a:t>
                      </a:r>
                      <a:endParaRPr sz="1800" dirty="0">
                        <a:solidFill>
                          <a:schemeClr val="dk1"/>
                        </a:solidFill>
                        <a:latin typeface="Red Hat Display"/>
                        <a:ea typeface="Red Hat Display"/>
                        <a:cs typeface="Red Hat Display"/>
                        <a:sym typeface="Red Hat Display"/>
                      </a:endParaRPr>
                    </a:p>
                  </a:txBody>
                  <a:tcPr marL="45700" marR="45700" marT="45700" marB="45700" anchor="b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47359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Heebo"/>
                          <a:ea typeface="Heebo"/>
                          <a:cs typeface="Heebo"/>
                          <a:sym typeface="Heebo"/>
                        </a:rPr>
                        <a:t>13</a:t>
                      </a:r>
                      <a:endParaRPr sz="1200" b="1" dirty="0">
                        <a:solidFill>
                          <a:schemeClr val="dk1"/>
                        </a:solidFill>
                        <a:latin typeface="Heebo"/>
                        <a:ea typeface="Heebo"/>
                        <a:cs typeface="Heebo"/>
                        <a:sym typeface="Heeb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Check how corona virus spread out with respect to recovered case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--      (</a:t>
                      </a:r>
                      <a:r>
                        <a:rPr lang="en-US" sz="1200" dirty="0" err="1" smtClean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Eg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.: total confirmed cases, their average, variance &amp; STDEV )</a:t>
                      </a:r>
                      <a:endParaRPr sz="1200" dirty="0">
                        <a:solidFill>
                          <a:schemeClr val="dk1"/>
                        </a:solidFill>
                        <a:latin typeface="Heebo"/>
                        <a:ea typeface="Heebo"/>
                        <a:cs typeface="Heebo"/>
                        <a:sym typeface="Heeb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47359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Heebo"/>
                          <a:ea typeface="Heebo"/>
                          <a:cs typeface="Heebo"/>
                          <a:sym typeface="Heebo"/>
                        </a:rPr>
                        <a:t>14</a:t>
                      </a:r>
                      <a:endParaRPr sz="1200" b="1" dirty="0">
                        <a:solidFill>
                          <a:schemeClr val="dk1"/>
                        </a:solidFill>
                        <a:latin typeface="Heebo"/>
                        <a:ea typeface="Heebo"/>
                        <a:cs typeface="Heebo"/>
                        <a:sym typeface="Heeb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Find Country having highest number of the Confirmed case</a:t>
                      </a:r>
                      <a:endParaRPr sz="1200" dirty="0">
                        <a:solidFill>
                          <a:schemeClr val="dk1"/>
                        </a:solidFill>
                        <a:latin typeface="Heebo"/>
                        <a:ea typeface="Heebo"/>
                        <a:cs typeface="Heebo"/>
                        <a:sym typeface="Heeb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47359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Heebo"/>
                          <a:ea typeface="Heebo"/>
                          <a:cs typeface="Heebo"/>
                          <a:sym typeface="Heebo"/>
                        </a:rPr>
                        <a:t>15</a:t>
                      </a:r>
                      <a:endParaRPr sz="1200" b="1" dirty="0">
                        <a:solidFill>
                          <a:schemeClr val="dk1"/>
                        </a:solidFill>
                        <a:latin typeface="Heebo"/>
                        <a:ea typeface="Heebo"/>
                        <a:cs typeface="Heebo"/>
                        <a:sym typeface="Heeb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Find Country having lowest number of the death case</a:t>
                      </a:r>
                      <a:endParaRPr sz="1200" dirty="0">
                        <a:solidFill>
                          <a:schemeClr val="dk1"/>
                        </a:solidFill>
                        <a:latin typeface="Heebo"/>
                        <a:ea typeface="Heebo"/>
                        <a:cs typeface="Heebo"/>
                        <a:sym typeface="Heeb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47359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Heebo"/>
                          <a:ea typeface="Heebo"/>
                          <a:cs typeface="Heebo"/>
                          <a:sym typeface="Heebo"/>
                        </a:rPr>
                        <a:t>16</a:t>
                      </a:r>
                      <a:endParaRPr sz="1200" b="1" dirty="0">
                        <a:solidFill>
                          <a:schemeClr val="dk1"/>
                        </a:solidFill>
                        <a:latin typeface="Heebo"/>
                        <a:ea typeface="Heebo"/>
                        <a:cs typeface="Heebo"/>
                        <a:sym typeface="Heeb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 dirty="0" smtClean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Heebo"/>
                        </a:rPr>
                        <a:t>Find top 5 countries having highest recovered case</a:t>
                      </a:r>
                      <a:endParaRPr sz="1200" b="0" i="0" u="none" strike="noStrike" cap="none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Arial"/>
                        <a:cs typeface="Calibri" panose="020F0502020204030204" pitchFamily="34" charset="0"/>
                        <a:sym typeface="Heebo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187710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38"/>
          <p:cNvSpPr txBox="1">
            <a:spLocks noGrp="1"/>
          </p:cNvSpPr>
          <p:nvPr>
            <p:ph type="title"/>
          </p:nvPr>
        </p:nvSpPr>
        <p:spPr>
          <a:xfrm>
            <a:off x="720000" y="365760"/>
            <a:ext cx="77040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1600" dirty="0" smtClean="0"/>
              <a:t>Q 1- Write </a:t>
            </a:r>
            <a:r>
              <a:rPr lang="en-US" sz="1600" dirty="0"/>
              <a:t>a code to check NULL values</a:t>
            </a:r>
            <a:endParaRPr sz="1600" dirty="0"/>
          </a:p>
        </p:txBody>
      </p:sp>
      <p:pic>
        <p:nvPicPr>
          <p:cNvPr id="2050" name="Picture 2" descr="C:\Users\we\Pictures\Screenshots\Screenshot (270)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99" t="19338" r="43563" b="46808"/>
          <a:stretch/>
        </p:blipFill>
        <p:spPr bwMode="auto">
          <a:xfrm>
            <a:off x="304801" y="1086508"/>
            <a:ext cx="3431628" cy="247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we\Pictures\Screenshots\Screenshot (270)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81" t="53446" r="2499" b="29744"/>
          <a:stretch/>
        </p:blipFill>
        <p:spPr bwMode="auto">
          <a:xfrm>
            <a:off x="333704" y="3756134"/>
            <a:ext cx="8458200" cy="1133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27761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38"/>
          <p:cNvSpPr txBox="1">
            <a:spLocks noGrp="1"/>
          </p:cNvSpPr>
          <p:nvPr>
            <p:ph type="title"/>
          </p:nvPr>
        </p:nvSpPr>
        <p:spPr>
          <a:xfrm>
            <a:off x="720000" y="365760"/>
            <a:ext cx="77040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1600" dirty="0" smtClean="0"/>
              <a:t>Q 2- If </a:t>
            </a:r>
            <a:r>
              <a:rPr lang="en-US" sz="1600" dirty="0"/>
              <a:t>NULL values are present, update them with zeros for all columns. </a:t>
            </a:r>
            <a:endParaRPr sz="1600" dirty="0"/>
          </a:p>
        </p:txBody>
      </p:sp>
      <p:pic>
        <p:nvPicPr>
          <p:cNvPr id="3074" name="Picture 2" descr="C:\Users\we\Pictures\Screenshots\Screenshot (271)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43" t="15089" r="33519" b="29739"/>
          <a:stretch/>
        </p:blipFill>
        <p:spPr bwMode="auto">
          <a:xfrm>
            <a:off x="1981200" y="819150"/>
            <a:ext cx="5092262" cy="4035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78081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38"/>
          <p:cNvSpPr txBox="1">
            <a:spLocks noGrp="1"/>
          </p:cNvSpPr>
          <p:nvPr>
            <p:ph type="title"/>
          </p:nvPr>
        </p:nvSpPr>
        <p:spPr>
          <a:xfrm>
            <a:off x="720000" y="365760"/>
            <a:ext cx="77040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1600" dirty="0" smtClean="0"/>
              <a:t>Q  3 - </a:t>
            </a:r>
            <a:r>
              <a:rPr lang="en-US" sz="1600" dirty="0"/>
              <a:t>check total number of rows</a:t>
            </a:r>
            <a:endParaRPr sz="1600" dirty="0"/>
          </a:p>
        </p:txBody>
      </p:sp>
      <p:pic>
        <p:nvPicPr>
          <p:cNvPr id="4098" name="Picture 2" descr="C:\Users\we\Pictures\Screenshots\Screenshot (272)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97" t="10882" r="34548" b="40447"/>
          <a:stretch/>
        </p:blipFill>
        <p:spPr bwMode="auto">
          <a:xfrm>
            <a:off x="2133600" y="995198"/>
            <a:ext cx="4687176" cy="3452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56589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38"/>
          <p:cNvSpPr txBox="1">
            <a:spLocks noGrp="1"/>
          </p:cNvSpPr>
          <p:nvPr>
            <p:ph type="title"/>
          </p:nvPr>
        </p:nvSpPr>
        <p:spPr>
          <a:xfrm>
            <a:off x="720000" y="365760"/>
            <a:ext cx="77040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1600" dirty="0"/>
              <a:t> </a:t>
            </a:r>
            <a:r>
              <a:rPr lang="en-US" sz="1600" dirty="0" smtClean="0"/>
              <a:t>Q 4- Check </a:t>
            </a:r>
            <a:r>
              <a:rPr lang="en-US" sz="1600" dirty="0"/>
              <a:t>what is </a:t>
            </a:r>
            <a:r>
              <a:rPr lang="en-US" sz="1600" dirty="0" err="1"/>
              <a:t>start_date</a:t>
            </a:r>
            <a:r>
              <a:rPr lang="en-US" sz="1600" dirty="0"/>
              <a:t> and </a:t>
            </a:r>
            <a:r>
              <a:rPr lang="en-US" sz="1600" dirty="0" err="1"/>
              <a:t>end_date</a:t>
            </a:r>
            <a:endParaRPr sz="1600" dirty="0"/>
          </a:p>
        </p:txBody>
      </p:sp>
      <p:pic>
        <p:nvPicPr>
          <p:cNvPr id="5122" name="Picture 2" descr="C:\Users\we\Pictures\Screenshots\Screenshot (273)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64" t="10335" r="33399" b="47639"/>
          <a:stretch/>
        </p:blipFill>
        <p:spPr bwMode="auto">
          <a:xfrm>
            <a:off x="1860331" y="1047750"/>
            <a:ext cx="5092262" cy="3074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56589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38"/>
          <p:cNvSpPr txBox="1">
            <a:spLocks noGrp="1"/>
          </p:cNvSpPr>
          <p:nvPr>
            <p:ph type="title"/>
          </p:nvPr>
        </p:nvSpPr>
        <p:spPr>
          <a:xfrm>
            <a:off x="720000" y="365760"/>
            <a:ext cx="77040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1600" dirty="0" smtClean="0"/>
              <a:t>Q  5- Number </a:t>
            </a:r>
            <a:r>
              <a:rPr lang="en-US" sz="1600" dirty="0"/>
              <a:t>of month present in dataset</a:t>
            </a:r>
            <a:endParaRPr sz="1600" dirty="0"/>
          </a:p>
        </p:txBody>
      </p:sp>
      <p:pic>
        <p:nvPicPr>
          <p:cNvPr id="6146" name="Picture 2" descr="C:\Users\we\Pictures\Screenshots\Screenshot (274)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03" t="10774" r="18982" b="63148"/>
          <a:stretch/>
        </p:blipFill>
        <p:spPr bwMode="auto">
          <a:xfrm>
            <a:off x="183931" y="1448455"/>
            <a:ext cx="5562600" cy="1907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we\Pictures\Screenshots\Screenshot (274)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75" t="35990" r="51821" b="20907"/>
          <a:stretch/>
        </p:blipFill>
        <p:spPr bwMode="auto">
          <a:xfrm>
            <a:off x="5867400" y="1779533"/>
            <a:ext cx="2615762" cy="3153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56589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38"/>
          <p:cNvSpPr txBox="1">
            <a:spLocks noGrp="1"/>
          </p:cNvSpPr>
          <p:nvPr>
            <p:ph type="title"/>
          </p:nvPr>
        </p:nvSpPr>
        <p:spPr>
          <a:xfrm>
            <a:off x="720000" y="365760"/>
            <a:ext cx="77040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1600" dirty="0" smtClean="0"/>
              <a:t>Q 6- Find </a:t>
            </a:r>
            <a:r>
              <a:rPr lang="en-US" sz="1600" dirty="0"/>
              <a:t>monthly average for confirmed, deaths, recovered</a:t>
            </a:r>
            <a:endParaRPr sz="1600" dirty="0"/>
          </a:p>
        </p:txBody>
      </p:sp>
      <p:pic>
        <p:nvPicPr>
          <p:cNvPr id="7170" name="Picture 2" descr="C:\Users\we\Pictures\Screenshots\Screenshot (275)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60" t="9917" r="30979" b="25644"/>
          <a:stretch/>
        </p:blipFill>
        <p:spPr bwMode="auto">
          <a:xfrm>
            <a:off x="2362200" y="819150"/>
            <a:ext cx="4648200" cy="4051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56589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38"/>
          <p:cNvSpPr txBox="1">
            <a:spLocks noGrp="1"/>
          </p:cNvSpPr>
          <p:nvPr>
            <p:ph type="title"/>
          </p:nvPr>
        </p:nvSpPr>
        <p:spPr>
          <a:xfrm>
            <a:off x="720000" y="365760"/>
            <a:ext cx="77040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1600" dirty="0" smtClean="0"/>
              <a:t>Q 7- Find </a:t>
            </a:r>
            <a:r>
              <a:rPr lang="en-US" sz="1600" dirty="0"/>
              <a:t>most frequent value for confirmed, deaths, recovered each month </a:t>
            </a:r>
            <a:endParaRPr sz="1600" dirty="0"/>
          </a:p>
        </p:txBody>
      </p:sp>
      <p:pic>
        <p:nvPicPr>
          <p:cNvPr id="8194" name="Picture 2" descr="C:\Users\we\Pictures\Screenshots\Screenshot (276)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60" t="19188" r="7231" b="9260"/>
          <a:stretch/>
        </p:blipFill>
        <p:spPr bwMode="auto">
          <a:xfrm>
            <a:off x="685800" y="819150"/>
            <a:ext cx="7315200" cy="3892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56589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38"/>
          <p:cNvSpPr txBox="1">
            <a:spLocks noGrp="1"/>
          </p:cNvSpPr>
          <p:nvPr>
            <p:ph type="title"/>
          </p:nvPr>
        </p:nvSpPr>
        <p:spPr>
          <a:xfrm>
            <a:off x="720000" y="365760"/>
            <a:ext cx="77040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1600" dirty="0" smtClean="0"/>
              <a:t>Q  7- Find </a:t>
            </a:r>
            <a:r>
              <a:rPr lang="en-US" sz="1600" dirty="0"/>
              <a:t>most frequent value for confirmed, deaths, recovered each </a:t>
            </a:r>
            <a:r>
              <a:rPr lang="en-US" sz="1600" dirty="0" smtClean="0"/>
              <a:t>month (output) </a:t>
            </a:r>
            <a:endParaRPr sz="1600" dirty="0"/>
          </a:p>
        </p:txBody>
      </p:sp>
      <p:pic>
        <p:nvPicPr>
          <p:cNvPr id="9218" name="Picture 2" descr="C:\Users\we\Pictures\Screenshots\Screenshot (277)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41" t="19621" r="46951" b="17879"/>
          <a:stretch/>
        </p:blipFill>
        <p:spPr bwMode="auto">
          <a:xfrm>
            <a:off x="2362200" y="742951"/>
            <a:ext cx="4698124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49797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9"/>
          <p:cNvSpPr/>
          <p:nvPr/>
        </p:nvSpPr>
        <p:spPr>
          <a:xfrm>
            <a:off x="921616" y="1281731"/>
            <a:ext cx="759000" cy="7590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Encode Sans"/>
              <a:ea typeface="Encode Sans"/>
              <a:cs typeface="Encode Sans"/>
              <a:sym typeface="Encode Sans"/>
            </a:endParaRPr>
          </a:p>
        </p:txBody>
      </p:sp>
      <p:sp>
        <p:nvSpPr>
          <p:cNvPr id="196" name="Google Shape;196;p29"/>
          <p:cNvSpPr/>
          <p:nvPr/>
        </p:nvSpPr>
        <p:spPr>
          <a:xfrm>
            <a:off x="921616" y="2336663"/>
            <a:ext cx="759000" cy="7590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Encode Sans"/>
              <a:ea typeface="Encode Sans"/>
              <a:cs typeface="Encode Sans"/>
              <a:sym typeface="Encode Sans"/>
            </a:endParaRPr>
          </a:p>
        </p:txBody>
      </p:sp>
      <p:sp>
        <p:nvSpPr>
          <p:cNvPr id="198" name="Google Shape;198;p29"/>
          <p:cNvSpPr/>
          <p:nvPr/>
        </p:nvSpPr>
        <p:spPr>
          <a:xfrm>
            <a:off x="4649793" y="2336663"/>
            <a:ext cx="759000" cy="7590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Encode Sans"/>
              <a:ea typeface="Encode Sans"/>
              <a:cs typeface="Encode Sans"/>
              <a:sym typeface="Encode Sans"/>
            </a:endParaRPr>
          </a:p>
        </p:txBody>
      </p:sp>
      <p:sp>
        <p:nvSpPr>
          <p:cNvPr id="199" name="Google Shape;199;p29"/>
          <p:cNvSpPr/>
          <p:nvPr/>
        </p:nvSpPr>
        <p:spPr>
          <a:xfrm>
            <a:off x="4649793" y="1281731"/>
            <a:ext cx="759000" cy="7590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Encode Sans"/>
              <a:ea typeface="Encode Sans"/>
              <a:cs typeface="Encode Sans"/>
              <a:sym typeface="Encode Sans"/>
            </a:endParaRPr>
          </a:p>
        </p:txBody>
      </p:sp>
      <p:sp>
        <p:nvSpPr>
          <p:cNvPr id="200" name="Google Shape;200;p29"/>
          <p:cNvSpPr txBox="1">
            <a:spLocks noGrp="1"/>
          </p:cNvSpPr>
          <p:nvPr>
            <p:ph type="title" idx="5"/>
          </p:nvPr>
        </p:nvSpPr>
        <p:spPr>
          <a:xfrm>
            <a:off x="720000" y="365760"/>
            <a:ext cx="77040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201" name="Google Shape;201;p29"/>
          <p:cNvSpPr txBox="1">
            <a:spLocks noGrp="1"/>
          </p:cNvSpPr>
          <p:nvPr>
            <p:ph type="title"/>
          </p:nvPr>
        </p:nvSpPr>
        <p:spPr>
          <a:xfrm>
            <a:off x="1761885" y="1276675"/>
            <a:ext cx="2759400" cy="75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Project Overview</a:t>
            </a:r>
            <a:endParaRPr dirty="0"/>
          </a:p>
        </p:txBody>
      </p:sp>
      <p:sp>
        <p:nvSpPr>
          <p:cNvPr id="202" name="Google Shape;202;p29"/>
          <p:cNvSpPr txBox="1">
            <a:spLocks noGrp="1"/>
          </p:cNvSpPr>
          <p:nvPr>
            <p:ph type="title" idx="2"/>
          </p:nvPr>
        </p:nvSpPr>
        <p:spPr>
          <a:xfrm flipH="1">
            <a:off x="1761885" y="2340479"/>
            <a:ext cx="2759400" cy="75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Dataset Description</a:t>
            </a:r>
            <a:endParaRPr dirty="0"/>
          </a:p>
        </p:txBody>
      </p:sp>
      <p:sp>
        <p:nvSpPr>
          <p:cNvPr id="204" name="Google Shape;204;p29"/>
          <p:cNvSpPr txBox="1">
            <a:spLocks noGrp="1"/>
          </p:cNvSpPr>
          <p:nvPr>
            <p:ph type="title" idx="7"/>
          </p:nvPr>
        </p:nvSpPr>
        <p:spPr>
          <a:xfrm flipH="1">
            <a:off x="5465084" y="2337933"/>
            <a:ext cx="2757300" cy="75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Summary</a:t>
            </a:r>
            <a:endParaRPr dirty="0"/>
          </a:p>
        </p:txBody>
      </p:sp>
      <p:sp>
        <p:nvSpPr>
          <p:cNvPr id="205" name="Google Shape;205;p29"/>
          <p:cNvSpPr txBox="1">
            <a:spLocks noGrp="1"/>
          </p:cNvSpPr>
          <p:nvPr>
            <p:ph type="title" idx="13"/>
          </p:nvPr>
        </p:nvSpPr>
        <p:spPr>
          <a:xfrm>
            <a:off x="5465084" y="1276675"/>
            <a:ext cx="2757300" cy="75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Analysis</a:t>
            </a:r>
            <a:endParaRPr dirty="0"/>
          </a:p>
        </p:txBody>
      </p:sp>
      <p:sp>
        <p:nvSpPr>
          <p:cNvPr id="207" name="Google Shape;207;p29"/>
          <p:cNvSpPr txBox="1">
            <a:spLocks noGrp="1"/>
          </p:cNvSpPr>
          <p:nvPr>
            <p:ph type="title" idx="3"/>
          </p:nvPr>
        </p:nvSpPr>
        <p:spPr>
          <a:xfrm>
            <a:off x="921616" y="1478381"/>
            <a:ext cx="759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09" name="Google Shape;209;p29"/>
          <p:cNvSpPr txBox="1">
            <a:spLocks noGrp="1"/>
          </p:cNvSpPr>
          <p:nvPr>
            <p:ph type="title" idx="4"/>
          </p:nvPr>
        </p:nvSpPr>
        <p:spPr>
          <a:xfrm flipH="1">
            <a:off x="921616" y="2533913"/>
            <a:ext cx="759000" cy="36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10" name="Google Shape;210;p29"/>
          <p:cNvSpPr txBox="1">
            <a:spLocks noGrp="1"/>
          </p:cNvSpPr>
          <p:nvPr>
            <p:ph type="title" idx="9"/>
          </p:nvPr>
        </p:nvSpPr>
        <p:spPr>
          <a:xfrm flipH="1">
            <a:off x="4649793" y="1478381"/>
            <a:ext cx="759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03</a:t>
            </a:r>
            <a:endParaRPr dirty="0"/>
          </a:p>
        </p:txBody>
      </p:sp>
      <p:sp>
        <p:nvSpPr>
          <p:cNvPr id="211" name="Google Shape;211;p29"/>
          <p:cNvSpPr txBox="1">
            <a:spLocks noGrp="1"/>
          </p:cNvSpPr>
          <p:nvPr>
            <p:ph type="title" idx="16"/>
          </p:nvPr>
        </p:nvSpPr>
        <p:spPr>
          <a:xfrm flipH="1">
            <a:off x="4649793" y="2533913"/>
            <a:ext cx="759000" cy="36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04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38"/>
          <p:cNvSpPr txBox="1">
            <a:spLocks noGrp="1"/>
          </p:cNvSpPr>
          <p:nvPr>
            <p:ph type="title"/>
          </p:nvPr>
        </p:nvSpPr>
        <p:spPr>
          <a:xfrm>
            <a:off x="720000" y="365760"/>
            <a:ext cx="77040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1600" dirty="0" smtClean="0"/>
              <a:t>Q 8 -Find </a:t>
            </a:r>
            <a:r>
              <a:rPr lang="en-US" sz="1600" dirty="0"/>
              <a:t>minimum values for confirmed, deaths, recovered per year</a:t>
            </a:r>
            <a:br>
              <a:rPr lang="en-US" sz="1600" dirty="0"/>
            </a:br>
            <a:endParaRPr sz="1600" dirty="0"/>
          </a:p>
        </p:txBody>
      </p:sp>
      <p:pic>
        <p:nvPicPr>
          <p:cNvPr id="10242" name="Picture 2" descr="C:\Users\we\Pictures\Screenshots\Screenshot (292)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32" t="18967" r="48540" b="24783"/>
          <a:stretch/>
        </p:blipFill>
        <p:spPr bwMode="auto">
          <a:xfrm>
            <a:off x="2362200" y="742950"/>
            <a:ext cx="4414344" cy="411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56589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38"/>
          <p:cNvSpPr txBox="1">
            <a:spLocks noGrp="1"/>
          </p:cNvSpPr>
          <p:nvPr>
            <p:ph type="title"/>
          </p:nvPr>
        </p:nvSpPr>
        <p:spPr>
          <a:xfrm>
            <a:off x="720000" y="365760"/>
            <a:ext cx="77040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1600" dirty="0" smtClean="0"/>
              <a:t>Q 9 -Find </a:t>
            </a:r>
            <a:r>
              <a:rPr lang="en-US" sz="1600" dirty="0"/>
              <a:t>maximum values of confirmed, deaths, recovered per year</a:t>
            </a:r>
            <a:endParaRPr sz="1600" dirty="0"/>
          </a:p>
        </p:txBody>
      </p:sp>
      <p:pic>
        <p:nvPicPr>
          <p:cNvPr id="11266" name="Picture 2" descr="C:\Users\we\Pictures\Screenshots\Screenshot (278)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38" t="18961" r="52065" b="43323"/>
          <a:stretch/>
        </p:blipFill>
        <p:spPr bwMode="auto">
          <a:xfrm>
            <a:off x="189187" y="1017627"/>
            <a:ext cx="4020208" cy="2758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7" name="Picture 3" descr="C:\Users\we\Pictures\Screenshots\Screenshot (279)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18" t="55383" r="47701" b="22308"/>
          <a:stretch/>
        </p:blipFill>
        <p:spPr bwMode="auto">
          <a:xfrm>
            <a:off x="4419600" y="1559472"/>
            <a:ext cx="4603530" cy="1631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56589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38"/>
          <p:cNvSpPr txBox="1">
            <a:spLocks noGrp="1"/>
          </p:cNvSpPr>
          <p:nvPr>
            <p:ph type="title"/>
          </p:nvPr>
        </p:nvSpPr>
        <p:spPr>
          <a:xfrm>
            <a:off x="720000" y="365760"/>
            <a:ext cx="77040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1600" dirty="0" smtClean="0"/>
              <a:t>Q 10-The </a:t>
            </a:r>
            <a:r>
              <a:rPr lang="en-US" sz="1600" dirty="0"/>
              <a:t>total number of case of confirmed, deaths, recovered each month</a:t>
            </a:r>
            <a:endParaRPr sz="1600" dirty="0"/>
          </a:p>
        </p:txBody>
      </p:sp>
      <p:pic>
        <p:nvPicPr>
          <p:cNvPr id="12290" name="Picture 2" descr="C:\Users\we\Pictures\Screenshots\Screenshot (280)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75" t="18966" r="40795" b="41137"/>
          <a:stretch/>
        </p:blipFill>
        <p:spPr bwMode="auto">
          <a:xfrm>
            <a:off x="1828800" y="1047750"/>
            <a:ext cx="5152696" cy="2717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56589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38"/>
          <p:cNvSpPr txBox="1">
            <a:spLocks noGrp="1"/>
          </p:cNvSpPr>
          <p:nvPr>
            <p:ph type="title"/>
          </p:nvPr>
        </p:nvSpPr>
        <p:spPr>
          <a:xfrm>
            <a:off x="720000" y="365760"/>
            <a:ext cx="81192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1600" dirty="0" smtClean="0"/>
              <a:t>Q 10 -The </a:t>
            </a:r>
            <a:r>
              <a:rPr lang="en-US" sz="1600" dirty="0"/>
              <a:t>total number of case of confirmed, deaths, recovered each </a:t>
            </a:r>
            <a:r>
              <a:rPr lang="en-US" sz="1600" dirty="0" smtClean="0"/>
              <a:t>month (output)</a:t>
            </a:r>
            <a:endParaRPr sz="1600" dirty="0"/>
          </a:p>
        </p:txBody>
      </p:sp>
      <p:pic>
        <p:nvPicPr>
          <p:cNvPr id="13314" name="Picture 2" descr="C:\Users\we\Pictures\Screenshots\Screenshot (281)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19" t="19397" r="41541" b="24569"/>
          <a:stretch/>
        </p:blipFill>
        <p:spPr bwMode="auto">
          <a:xfrm>
            <a:off x="2054772" y="819150"/>
            <a:ext cx="5404917" cy="4099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95214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38"/>
          <p:cNvSpPr txBox="1">
            <a:spLocks noGrp="1"/>
          </p:cNvSpPr>
          <p:nvPr>
            <p:ph type="title"/>
          </p:nvPr>
        </p:nvSpPr>
        <p:spPr>
          <a:xfrm>
            <a:off x="720000" y="365760"/>
            <a:ext cx="77040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1600" dirty="0" smtClean="0"/>
              <a:t>Q 11 - Check </a:t>
            </a:r>
            <a:r>
              <a:rPr lang="en-US" sz="1600" dirty="0"/>
              <a:t>how corona virus spread out with respect to confirmed case</a:t>
            </a:r>
            <a:br>
              <a:rPr lang="en-US" sz="1600" dirty="0"/>
            </a:br>
            <a:r>
              <a:rPr lang="en-US" sz="1600" dirty="0"/>
              <a:t>--      (</a:t>
            </a:r>
            <a:r>
              <a:rPr lang="en-US" sz="1600" dirty="0" err="1"/>
              <a:t>Eg</a:t>
            </a:r>
            <a:r>
              <a:rPr lang="en-US" sz="1600" dirty="0"/>
              <a:t>.: total confirmed cases, their average, variance &amp; STDEV )</a:t>
            </a:r>
            <a:endParaRPr lang="en-US" sz="1600" dirty="0"/>
          </a:p>
        </p:txBody>
      </p:sp>
      <p:pic>
        <p:nvPicPr>
          <p:cNvPr id="14338" name="Picture 2" descr="C:\Users\we\Pictures\Screenshots\Screenshot (282)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91" t="19605" r="38613" b="40197"/>
          <a:stretch/>
        </p:blipFill>
        <p:spPr bwMode="auto">
          <a:xfrm>
            <a:off x="1600200" y="1352550"/>
            <a:ext cx="5880538" cy="2940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56589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38"/>
          <p:cNvSpPr txBox="1">
            <a:spLocks noGrp="1"/>
          </p:cNvSpPr>
          <p:nvPr>
            <p:ph type="title"/>
          </p:nvPr>
        </p:nvSpPr>
        <p:spPr>
          <a:xfrm>
            <a:off x="720000" y="365760"/>
            <a:ext cx="77040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1600" dirty="0" smtClean="0"/>
              <a:t>Q 11 - Check </a:t>
            </a:r>
            <a:r>
              <a:rPr lang="en-US" sz="1600" dirty="0"/>
              <a:t>how corona virus spread out with respect to confirmed case</a:t>
            </a:r>
            <a:br>
              <a:rPr lang="en-US" sz="1600" dirty="0"/>
            </a:br>
            <a:r>
              <a:rPr lang="en-US" sz="1600" dirty="0"/>
              <a:t>--      (</a:t>
            </a:r>
            <a:r>
              <a:rPr lang="en-US" sz="1600" dirty="0" err="1"/>
              <a:t>Eg</a:t>
            </a:r>
            <a:r>
              <a:rPr lang="en-US" sz="1600" dirty="0"/>
              <a:t>.: total confirmed cases, their average, variance &amp; STDEV </a:t>
            </a:r>
            <a:r>
              <a:rPr lang="en-US" sz="1600" dirty="0" smtClean="0"/>
              <a:t>) (output)</a:t>
            </a:r>
            <a:endParaRPr lang="en-US" sz="1600" dirty="0"/>
          </a:p>
        </p:txBody>
      </p:sp>
      <p:pic>
        <p:nvPicPr>
          <p:cNvPr id="15362" name="Picture 2" descr="C:\Users\we\Pictures\Screenshots\Screenshot (283)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17" t="29518" r="25765" b="28887"/>
          <a:stretch/>
        </p:blipFill>
        <p:spPr bwMode="auto">
          <a:xfrm>
            <a:off x="609600" y="1428750"/>
            <a:ext cx="7535917" cy="3042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04718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38"/>
          <p:cNvSpPr txBox="1">
            <a:spLocks noGrp="1"/>
          </p:cNvSpPr>
          <p:nvPr>
            <p:ph type="title"/>
          </p:nvPr>
        </p:nvSpPr>
        <p:spPr>
          <a:xfrm>
            <a:off x="720000" y="365760"/>
            <a:ext cx="77040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1600" dirty="0" smtClean="0"/>
              <a:t>Q 12- Check </a:t>
            </a:r>
            <a:r>
              <a:rPr lang="en-US" sz="1600" dirty="0"/>
              <a:t>how corona virus spread out with respect to death case per month</a:t>
            </a:r>
            <a:br>
              <a:rPr lang="en-US" sz="1600" dirty="0"/>
            </a:br>
            <a:r>
              <a:rPr lang="en-US" sz="1600" dirty="0"/>
              <a:t>--      (</a:t>
            </a:r>
            <a:r>
              <a:rPr lang="en-US" sz="1600" dirty="0" err="1"/>
              <a:t>Eg</a:t>
            </a:r>
            <a:r>
              <a:rPr lang="en-US" sz="1600" dirty="0"/>
              <a:t>.: total confirmed cases, their average, variance &amp; STDEV )</a:t>
            </a:r>
            <a:endParaRPr sz="1600" dirty="0"/>
          </a:p>
        </p:txBody>
      </p:sp>
      <p:pic>
        <p:nvPicPr>
          <p:cNvPr id="16386" name="Picture 2" descr="C:\Users\we\Pictures\Screenshots\Screenshot (284)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26" t="10886" r="44827" b="35888"/>
          <a:stretch/>
        </p:blipFill>
        <p:spPr bwMode="auto">
          <a:xfrm>
            <a:off x="2362200" y="1170590"/>
            <a:ext cx="4210767" cy="3781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56589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38"/>
          <p:cNvSpPr txBox="1">
            <a:spLocks noGrp="1"/>
          </p:cNvSpPr>
          <p:nvPr>
            <p:ph type="title"/>
          </p:nvPr>
        </p:nvSpPr>
        <p:spPr>
          <a:xfrm>
            <a:off x="720000" y="365760"/>
            <a:ext cx="77040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1600" dirty="0" smtClean="0"/>
              <a:t>Q 12- Check </a:t>
            </a:r>
            <a:r>
              <a:rPr lang="en-US" sz="1600" dirty="0"/>
              <a:t>how corona virus spread out with respect to death case per month</a:t>
            </a:r>
            <a:br>
              <a:rPr lang="en-US" sz="1600" dirty="0"/>
            </a:br>
            <a:r>
              <a:rPr lang="en-US" sz="1600" dirty="0"/>
              <a:t>--      (</a:t>
            </a:r>
            <a:r>
              <a:rPr lang="en-US" sz="1600" dirty="0" err="1"/>
              <a:t>Eg</a:t>
            </a:r>
            <a:r>
              <a:rPr lang="en-US" sz="1600" dirty="0"/>
              <a:t>.: total confirmed cases, their average, variance &amp; STDEV </a:t>
            </a:r>
            <a:r>
              <a:rPr lang="en-US" sz="1600" dirty="0" smtClean="0"/>
              <a:t>) (output)</a:t>
            </a:r>
            <a:endParaRPr sz="1600" dirty="0"/>
          </a:p>
        </p:txBody>
      </p:sp>
      <p:pic>
        <p:nvPicPr>
          <p:cNvPr id="16386" name="Picture 2" descr="C:\Users\we\Pictures\Screenshots\Screenshot (284)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26" t="10886" r="44827" b="35888"/>
          <a:stretch/>
        </p:blipFill>
        <p:spPr bwMode="auto">
          <a:xfrm>
            <a:off x="2362200" y="1170590"/>
            <a:ext cx="4210767" cy="3781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38645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38"/>
          <p:cNvSpPr txBox="1">
            <a:spLocks noGrp="1"/>
          </p:cNvSpPr>
          <p:nvPr>
            <p:ph type="title"/>
          </p:nvPr>
        </p:nvSpPr>
        <p:spPr>
          <a:xfrm>
            <a:off x="720000" y="365760"/>
            <a:ext cx="77040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1600" dirty="0" smtClean="0"/>
              <a:t>Q 13 - Check </a:t>
            </a:r>
            <a:r>
              <a:rPr lang="en-US" sz="1600" dirty="0"/>
              <a:t>how corona virus spread out with respect to recovered case</a:t>
            </a:r>
            <a:br>
              <a:rPr lang="en-US" sz="1600" dirty="0"/>
            </a:br>
            <a:r>
              <a:rPr lang="en-US" sz="1600" dirty="0"/>
              <a:t>--      (</a:t>
            </a:r>
            <a:r>
              <a:rPr lang="en-US" sz="1600" dirty="0" err="1"/>
              <a:t>Eg</a:t>
            </a:r>
            <a:r>
              <a:rPr lang="en-US" sz="1600" dirty="0"/>
              <a:t>.: total confirmed cases, their average, variance &amp; STDEV )</a:t>
            </a:r>
            <a:endParaRPr sz="1600" dirty="0"/>
          </a:p>
        </p:txBody>
      </p:sp>
      <p:pic>
        <p:nvPicPr>
          <p:cNvPr id="17410" name="Picture 2" descr="C:\Users\we\Pictures\Screenshots\Screenshot (286)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61" t="19175" r="41420" b="37506"/>
          <a:stretch/>
        </p:blipFill>
        <p:spPr bwMode="auto">
          <a:xfrm>
            <a:off x="1752600" y="1352550"/>
            <a:ext cx="5389152" cy="3168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56589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38"/>
          <p:cNvSpPr txBox="1">
            <a:spLocks noGrp="1"/>
          </p:cNvSpPr>
          <p:nvPr>
            <p:ph type="title"/>
          </p:nvPr>
        </p:nvSpPr>
        <p:spPr>
          <a:xfrm>
            <a:off x="720000" y="365760"/>
            <a:ext cx="77040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1600" dirty="0" smtClean="0"/>
              <a:t>Q 13 - Check </a:t>
            </a:r>
            <a:r>
              <a:rPr lang="en-US" sz="1600" dirty="0"/>
              <a:t>how corona virus spread out with respect to recovered case</a:t>
            </a:r>
            <a:br>
              <a:rPr lang="en-US" sz="1600" dirty="0"/>
            </a:br>
            <a:r>
              <a:rPr lang="en-US" sz="1600" dirty="0"/>
              <a:t>--      (</a:t>
            </a:r>
            <a:r>
              <a:rPr lang="en-US" sz="1600" dirty="0" err="1"/>
              <a:t>Eg</a:t>
            </a:r>
            <a:r>
              <a:rPr lang="en-US" sz="1600" dirty="0"/>
              <a:t>.: total confirmed cases, their average, variance &amp; STDEV </a:t>
            </a:r>
            <a:r>
              <a:rPr lang="en-US" sz="1600" dirty="0" smtClean="0"/>
              <a:t>) (output)</a:t>
            </a:r>
            <a:endParaRPr sz="1600" dirty="0"/>
          </a:p>
        </p:txBody>
      </p:sp>
      <p:pic>
        <p:nvPicPr>
          <p:cNvPr id="18434" name="Picture 2" descr="C:\Users\we\Pictures\Screenshots\Screenshot (287)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66" t="19605" r="26853" b="37507"/>
          <a:stretch/>
        </p:blipFill>
        <p:spPr bwMode="auto">
          <a:xfrm>
            <a:off x="990599" y="1200150"/>
            <a:ext cx="7283669" cy="3137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30607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0"/>
          <p:cNvSpPr/>
          <p:nvPr/>
        </p:nvSpPr>
        <p:spPr>
          <a:xfrm>
            <a:off x="4023300" y="1283072"/>
            <a:ext cx="1097400" cy="10974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Encode Sans"/>
              <a:ea typeface="Encode Sans"/>
              <a:cs typeface="Encode Sans"/>
              <a:sym typeface="Encode Sans"/>
            </a:endParaRPr>
          </a:p>
        </p:txBody>
      </p:sp>
      <p:sp>
        <p:nvSpPr>
          <p:cNvPr id="217" name="Google Shape;217;p30"/>
          <p:cNvSpPr txBox="1">
            <a:spLocks noGrp="1"/>
          </p:cNvSpPr>
          <p:nvPr>
            <p:ph type="title"/>
          </p:nvPr>
        </p:nvSpPr>
        <p:spPr>
          <a:xfrm>
            <a:off x="1704450" y="2452228"/>
            <a:ext cx="5735100" cy="140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Project Overview</a:t>
            </a:r>
            <a:endParaRPr dirty="0"/>
          </a:p>
        </p:txBody>
      </p:sp>
      <p:sp>
        <p:nvSpPr>
          <p:cNvPr id="218" name="Google Shape;218;p30"/>
          <p:cNvSpPr txBox="1">
            <a:spLocks noGrp="1"/>
          </p:cNvSpPr>
          <p:nvPr>
            <p:ph type="title" idx="2"/>
          </p:nvPr>
        </p:nvSpPr>
        <p:spPr>
          <a:xfrm>
            <a:off x="4082250" y="1557422"/>
            <a:ext cx="9795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38"/>
          <p:cNvSpPr txBox="1">
            <a:spLocks noGrp="1"/>
          </p:cNvSpPr>
          <p:nvPr>
            <p:ph type="title"/>
          </p:nvPr>
        </p:nvSpPr>
        <p:spPr>
          <a:xfrm>
            <a:off x="720000" y="365760"/>
            <a:ext cx="77040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1600" dirty="0" smtClean="0"/>
              <a:t>Q 14 - Find </a:t>
            </a:r>
            <a:r>
              <a:rPr lang="en-US" sz="1600" dirty="0"/>
              <a:t>Country having highest number of the Confirmed case</a:t>
            </a:r>
            <a:endParaRPr lang="en-US" sz="1600" dirty="0"/>
          </a:p>
        </p:txBody>
      </p:sp>
      <p:pic>
        <p:nvPicPr>
          <p:cNvPr id="19458" name="Picture 2" descr="C:\Users\we\Pictures\Screenshots\Screenshot (288)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16" t="19835" r="49399" b="27148"/>
          <a:stretch/>
        </p:blipFill>
        <p:spPr bwMode="auto">
          <a:xfrm>
            <a:off x="2307021" y="819150"/>
            <a:ext cx="4382815" cy="3878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56589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38"/>
          <p:cNvSpPr txBox="1">
            <a:spLocks noGrp="1"/>
          </p:cNvSpPr>
          <p:nvPr>
            <p:ph type="title"/>
          </p:nvPr>
        </p:nvSpPr>
        <p:spPr>
          <a:xfrm>
            <a:off x="720000" y="365760"/>
            <a:ext cx="77040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1600" dirty="0"/>
              <a:t> </a:t>
            </a:r>
            <a:r>
              <a:rPr lang="en-US" sz="1600" dirty="0" smtClean="0"/>
              <a:t>Q 15 - Find </a:t>
            </a:r>
            <a:r>
              <a:rPr lang="en-US" sz="1600" dirty="0"/>
              <a:t>Country having lowest number of the death case</a:t>
            </a:r>
            <a:endParaRPr sz="1600" dirty="0"/>
          </a:p>
        </p:txBody>
      </p:sp>
      <p:pic>
        <p:nvPicPr>
          <p:cNvPr id="20482" name="Picture 2" descr="C:\Users\we\Pictures\Screenshots\Screenshot (289)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11" t="20040" r="44178" b="28883"/>
          <a:stretch/>
        </p:blipFill>
        <p:spPr bwMode="auto">
          <a:xfrm>
            <a:off x="2286000" y="971550"/>
            <a:ext cx="4997670" cy="3736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9802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38"/>
          <p:cNvSpPr txBox="1">
            <a:spLocks noGrp="1"/>
          </p:cNvSpPr>
          <p:nvPr>
            <p:ph type="title"/>
          </p:nvPr>
        </p:nvSpPr>
        <p:spPr>
          <a:xfrm>
            <a:off x="720000" y="365760"/>
            <a:ext cx="77040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1600" dirty="0"/>
              <a:t> </a:t>
            </a:r>
            <a:r>
              <a:rPr lang="en-US" sz="1600" dirty="0" smtClean="0"/>
              <a:t>Q 15 - Find </a:t>
            </a:r>
            <a:r>
              <a:rPr lang="en-US" sz="1600" dirty="0"/>
              <a:t>Country having lowest number of the death </a:t>
            </a:r>
            <a:r>
              <a:rPr lang="en-US" sz="1600" dirty="0" smtClean="0"/>
              <a:t>case (output) </a:t>
            </a:r>
            <a:endParaRPr sz="1600" dirty="0"/>
          </a:p>
        </p:txBody>
      </p:sp>
      <p:pic>
        <p:nvPicPr>
          <p:cNvPr id="21506" name="Picture 2" descr="C:\Users\we\Pictures\Screenshots\Screenshot (290)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68" t="43537" r="56659" b="28231"/>
          <a:stretch/>
        </p:blipFill>
        <p:spPr bwMode="auto">
          <a:xfrm>
            <a:off x="2438400" y="971550"/>
            <a:ext cx="452338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62649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38"/>
          <p:cNvSpPr txBox="1">
            <a:spLocks noGrp="1"/>
          </p:cNvSpPr>
          <p:nvPr>
            <p:ph type="title"/>
          </p:nvPr>
        </p:nvSpPr>
        <p:spPr>
          <a:xfrm>
            <a:off x="792313" y="209550"/>
            <a:ext cx="77040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1600" dirty="0" smtClean="0"/>
              <a:t>Q 16 - Find </a:t>
            </a:r>
            <a:r>
              <a:rPr lang="en-US" sz="1600" dirty="0"/>
              <a:t>top 5 countries having highest recovered case</a:t>
            </a:r>
            <a:endParaRPr sz="1600" dirty="0"/>
          </a:p>
        </p:txBody>
      </p:sp>
      <p:pic>
        <p:nvPicPr>
          <p:cNvPr id="22530" name="Picture 2" descr="C:\Users\we\Pictures\Screenshots\Screenshot (291)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78" t="18965" r="50000" b="15086"/>
          <a:stretch/>
        </p:blipFill>
        <p:spPr bwMode="auto">
          <a:xfrm>
            <a:off x="2895600" y="742950"/>
            <a:ext cx="3802227" cy="4230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9802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0"/>
          <p:cNvSpPr/>
          <p:nvPr/>
        </p:nvSpPr>
        <p:spPr>
          <a:xfrm>
            <a:off x="4023300" y="1283072"/>
            <a:ext cx="1097400" cy="10974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Encode Sans"/>
              <a:ea typeface="Encode Sans"/>
              <a:cs typeface="Encode Sans"/>
              <a:sym typeface="Encode Sans"/>
            </a:endParaRPr>
          </a:p>
        </p:txBody>
      </p:sp>
      <p:sp>
        <p:nvSpPr>
          <p:cNvPr id="217" name="Google Shape;217;p30"/>
          <p:cNvSpPr txBox="1">
            <a:spLocks noGrp="1"/>
          </p:cNvSpPr>
          <p:nvPr>
            <p:ph type="title"/>
          </p:nvPr>
        </p:nvSpPr>
        <p:spPr>
          <a:xfrm>
            <a:off x="1704450" y="2452228"/>
            <a:ext cx="5735100" cy="140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SUMMARY</a:t>
            </a:r>
            <a:endParaRPr dirty="0"/>
          </a:p>
        </p:txBody>
      </p:sp>
      <p:sp>
        <p:nvSpPr>
          <p:cNvPr id="218" name="Google Shape;218;p30"/>
          <p:cNvSpPr txBox="1">
            <a:spLocks noGrp="1"/>
          </p:cNvSpPr>
          <p:nvPr>
            <p:ph type="title" idx="2"/>
          </p:nvPr>
        </p:nvSpPr>
        <p:spPr>
          <a:xfrm>
            <a:off x="4082250" y="1557422"/>
            <a:ext cx="9795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04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511073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7"/>
          <p:cNvSpPr txBox="1">
            <a:spLocks noGrp="1"/>
          </p:cNvSpPr>
          <p:nvPr>
            <p:ph type="subTitle" idx="1"/>
          </p:nvPr>
        </p:nvSpPr>
        <p:spPr>
          <a:xfrm>
            <a:off x="381000" y="285750"/>
            <a:ext cx="8229600" cy="44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95300" indent="-342900" algn="l">
              <a:buFont typeface="+mj-lt"/>
              <a:buAutoNum type="arabicPeriod"/>
            </a:pPr>
            <a:r>
              <a:rPr lang="en-US" b="1" dirty="0"/>
              <a:t>Total Confirmed Cases by Country:</a:t>
            </a:r>
            <a:endParaRPr lang="en-US" dirty="0"/>
          </a:p>
          <a:p>
            <a:pPr lvl="1" algn="l">
              <a:buFont typeface="Arial" pitchFamily="34" charset="0"/>
              <a:buChar char="•"/>
            </a:pPr>
            <a:r>
              <a:rPr lang="en-US" dirty="0"/>
              <a:t>The analysis revealed the total confirmed cases of coronavirus by country.</a:t>
            </a:r>
          </a:p>
          <a:p>
            <a:pPr lvl="1" algn="l">
              <a:buFont typeface="Arial" pitchFamily="34" charset="0"/>
              <a:buChar char="•"/>
            </a:pPr>
            <a:r>
              <a:rPr lang="en-US" dirty="0"/>
              <a:t>It highlighted the countries with the highest number of confirmed cases, providing insights into the severity of the pandemic across different regions.</a:t>
            </a:r>
          </a:p>
          <a:p>
            <a:pPr marL="495300" indent="-342900" algn="l">
              <a:buFont typeface="+mj-lt"/>
              <a:buAutoNum type="arabicPeriod"/>
            </a:pPr>
            <a:r>
              <a:rPr lang="en-US" b="1" dirty="0"/>
              <a:t>Total Deaths Reported by Country:</a:t>
            </a:r>
            <a:endParaRPr lang="en-US" dirty="0"/>
          </a:p>
          <a:p>
            <a:pPr lvl="1" algn="l">
              <a:buFont typeface="Arial" pitchFamily="34" charset="0"/>
              <a:buChar char="•"/>
            </a:pPr>
            <a:r>
              <a:rPr lang="en-US" dirty="0"/>
              <a:t>The analysis identified the total number of reported deaths due to coronavirus by country.</a:t>
            </a:r>
          </a:p>
          <a:p>
            <a:pPr lvl="1" algn="l">
              <a:buFont typeface="Arial" pitchFamily="34" charset="0"/>
              <a:buChar char="•"/>
            </a:pPr>
            <a:r>
              <a:rPr lang="en-US" dirty="0"/>
              <a:t>It ranked countries based on the number of deaths reported, shedding light on the impact of the virus on different populations.</a:t>
            </a:r>
          </a:p>
          <a:p>
            <a:pPr marL="495300" indent="-342900" algn="l">
              <a:buFont typeface="+mj-lt"/>
              <a:buAutoNum type="arabicPeriod"/>
            </a:pPr>
            <a:r>
              <a:rPr lang="en-US" b="1" dirty="0"/>
              <a:t>Total Recovered Cases by Country:</a:t>
            </a:r>
            <a:endParaRPr lang="en-US" dirty="0"/>
          </a:p>
          <a:p>
            <a:pPr lvl="1" algn="l">
              <a:buFont typeface="Arial" pitchFamily="34" charset="0"/>
              <a:buChar char="•"/>
            </a:pPr>
            <a:r>
              <a:rPr lang="en-US" dirty="0"/>
              <a:t>The analysis showcased the total number of recovered cases of coronavirus by country.</a:t>
            </a:r>
          </a:p>
          <a:p>
            <a:pPr lvl="1" algn="l">
              <a:buFont typeface="Arial" pitchFamily="34" charset="0"/>
              <a:buChar char="•"/>
            </a:pPr>
            <a:r>
              <a:rPr lang="en-US" dirty="0"/>
              <a:t>It outlined the countries with the highest number of recovered cases, indicating the effectiveness of healthcare systems and recovery efforts.</a:t>
            </a:r>
          </a:p>
          <a:p>
            <a:pPr marL="495300" indent="-342900" algn="l">
              <a:buFont typeface="+mj-lt"/>
              <a:buAutoNum type="arabicPeriod"/>
            </a:pPr>
            <a:r>
              <a:rPr lang="en-US" b="1" dirty="0"/>
              <a:t>Monthly Analysis of Coronavirus Cases:</a:t>
            </a:r>
            <a:endParaRPr lang="en-US" dirty="0"/>
          </a:p>
          <a:p>
            <a:pPr lvl="1" algn="l">
              <a:buFont typeface="Arial" pitchFamily="34" charset="0"/>
              <a:buChar char="•"/>
            </a:pPr>
            <a:r>
              <a:rPr lang="en-US" dirty="0"/>
              <a:t>The analysis examined the trend of coronavirus cases over time, categorizing them into monthly intervals.</a:t>
            </a:r>
          </a:p>
          <a:p>
            <a:pPr lvl="1" algn="l">
              <a:buFont typeface="Arial" pitchFamily="34" charset="0"/>
              <a:buChar char="•"/>
            </a:pPr>
            <a:r>
              <a:rPr lang="en-US" dirty="0"/>
              <a:t>It provided insights into the progression of the pandemic, highlighting periods of peak and decline in case numbers.</a:t>
            </a:r>
          </a:p>
        </p:txBody>
      </p:sp>
    </p:spTree>
    <p:extLst>
      <p:ext uri="{BB962C8B-B14F-4D97-AF65-F5344CB8AC3E}">
        <p14:creationId xmlns:p14="http://schemas.microsoft.com/office/powerpoint/2010/main" val="24428546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46"/>
          <p:cNvSpPr txBox="1">
            <a:spLocks noGrp="1"/>
          </p:cNvSpPr>
          <p:nvPr>
            <p:ph type="title"/>
          </p:nvPr>
        </p:nvSpPr>
        <p:spPr>
          <a:xfrm>
            <a:off x="2133600" y="1504950"/>
            <a:ext cx="4947900" cy="109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Thanks!</a:t>
            </a: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1"/>
          <p:cNvSpPr txBox="1">
            <a:spLocks noGrp="1"/>
          </p:cNvSpPr>
          <p:nvPr>
            <p:ph type="body" idx="1"/>
          </p:nvPr>
        </p:nvSpPr>
        <p:spPr>
          <a:xfrm flipH="1">
            <a:off x="721324" y="1912550"/>
            <a:ext cx="4536475" cy="218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buNone/>
            </a:pPr>
            <a:r>
              <a:rPr lang="en-US" dirty="0"/>
              <a:t>1. The CORONA VIRUS pandemic has had a significant impact on public health and has created an urgent</a:t>
            </a:r>
            <a:br>
              <a:rPr lang="en-US" dirty="0"/>
            </a:br>
            <a:r>
              <a:rPr lang="en-US" dirty="0"/>
              <a:t>need for data-driven insights to understand the spread of the virus. </a:t>
            </a:r>
            <a:br>
              <a:rPr lang="en-US" dirty="0"/>
            </a:br>
            <a:r>
              <a:rPr lang="en-US" dirty="0"/>
              <a:t>2. As a data analyst, you have been tasked with analyzing a CORONA VIRUS dataset to derive meaningful insights and present your findings.</a:t>
            </a:r>
            <a:endParaRPr dirty="0"/>
          </a:p>
        </p:txBody>
      </p:sp>
      <p:sp>
        <p:nvSpPr>
          <p:cNvPr id="224" name="Google Shape;224;p31"/>
          <p:cNvSpPr txBox="1">
            <a:spLocks noGrp="1"/>
          </p:cNvSpPr>
          <p:nvPr>
            <p:ph type="title"/>
          </p:nvPr>
        </p:nvSpPr>
        <p:spPr>
          <a:xfrm>
            <a:off x="713225" y="365750"/>
            <a:ext cx="77031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 to the disease</a:t>
            </a:r>
            <a:endParaRPr/>
          </a:p>
        </p:txBody>
      </p:sp>
      <p:pic>
        <p:nvPicPr>
          <p:cNvPr id="225" name="Google Shape;225;p31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5375150" y="1322450"/>
            <a:ext cx="2940600" cy="2940600"/>
          </a:xfrm>
          <a:prstGeom prst="ellipse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0"/>
          <p:cNvSpPr/>
          <p:nvPr/>
        </p:nvSpPr>
        <p:spPr>
          <a:xfrm>
            <a:off x="4023300" y="1283072"/>
            <a:ext cx="1097400" cy="10974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Encode Sans"/>
              <a:ea typeface="Encode Sans"/>
              <a:cs typeface="Encode Sans"/>
              <a:sym typeface="Encode Sans"/>
            </a:endParaRPr>
          </a:p>
        </p:txBody>
      </p:sp>
      <p:sp>
        <p:nvSpPr>
          <p:cNvPr id="217" name="Google Shape;217;p30"/>
          <p:cNvSpPr txBox="1">
            <a:spLocks noGrp="1"/>
          </p:cNvSpPr>
          <p:nvPr>
            <p:ph type="title"/>
          </p:nvPr>
        </p:nvSpPr>
        <p:spPr>
          <a:xfrm>
            <a:off x="1704450" y="2452228"/>
            <a:ext cx="5735100" cy="140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Dataset Description</a:t>
            </a:r>
            <a:endParaRPr dirty="0"/>
          </a:p>
        </p:txBody>
      </p:sp>
      <p:sp>
        <p:nvSpPr>
          <p:cNvPr id="218" name="Google Shape;218;p30"/>
          <p:cNvSpPr txBox="1">
            <a:spLocks noGrp="1"/>
          </p:cNvSpPr>
          <p:nvPr>
            <p:ph type="title" idx="2"/>
          </p:nvPr>
        </p:nvSpPr>
        <p:spPr>
          <a:xfrm>
            <a:off x="4082250" y="1557422"/>
            <a:ext cx="9795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02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045053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" name="Google Shape;483;p45"/>
          <p:cNvGraphicFramePr/>
          <p:nvPr>
            <p:extLst>
              <p:ext uri="{D42A27DB-BD31-4B8C-83A1-F6EECF244321}">
                <p14:modId xmlns:p14="http://schemas.microsoft.com/office/powerpoint/2010/main" val="942131716"/>
              </p:ext>
            </p:extLst>
          </p:nvPr>
        </p:nvGraphicFramePr>
        <p:xfrm>
          <a:off x="381000" y="438150"/>
          <a:ext cx="6756181" cy="4470396"/>
        </p:xfrm>
        <a:graphic>
          <a:graphicData uri="http://schemas.openxmlformats.org/drawingml/2006/table">
            <a:tbl>
              <a:tblPr>
                <a:noFill/>
                <a:tableStyleId>{6420600B-297E-4901-9D60-D674CEA6AD5D}</a:tableStyleId>
              </a:tblPr>
              <a:tblGrid>
                <a:gridCol w="2051532"/>
                <a:gridCol w="4704649"/>
              </a:tblGrid>
              <a:tr h="406404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solidFill>
                            <a:schemeClr val="dk1"/>
                          </a:solidFill>
                          <a:latin typeface="Red Hat Display"/>
                          <a:ea typeface="Red Hat Display"/>
                          <a:cs typeface="Red Hat Display"/>
                          <a:sym typeface="Red Hat Display"/>
                        </a:rPr>
                        <a:t>Information</a:t>
                      </a:r>
                      <a:endParaRPr sz="1800" dirty="0">
                        <a:solidFill>
                          <a:schemeClr val="dk1"/>
                        </a:solidFill>
                        <a:latin typeface="Red Hat Display"/>
                        <a:ea typeface="Red Hat Display"/>
                        <a:cs typeface="Red Hat Display"/>
                        <a:sym typeface="Red Hat Display"/>
                      </a:endParaRPr>
                    </a:p>
                  </a:txBody>
                  <a:tcPr marL="45700" marR="45700" marT="45700" marB="45700" anchor="b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507999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Province</a:t>
                      </a:r>
                      <a:endParaRPr sz="1200" b="1" dirty="0">
                        <a:solidFill>
                          <a:schemeClr val="dk1"/>
                        </a:solidFill>
                        <a:latin typeface="Heebo"/>
                        <a:ea typeface="Heebo"/>
                        <a:cs typeface="Heebo"/>
                        <a:sym typeface="Heeb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Geographic subdivision within a country/region.</a:t>
                      </a:r>
                      <a:endParaRPr sz="1200" dirty="0">
                        <a:solidFill>
                          <a:schemeClr val="dk1"/>
                        </a:solidFill>
                        <a:latin typeface="Heebo"/>
                        <a:ea typeface="Heebo"/>
                        <a:cs typeface="Heebo"/>
                        <a:sym typeface="Heeb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07999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Country/Region</a:t>
                      </a:r>
                      <a:endParaRPr sz="1200" b="1" dirty="0">
                        <a:solidFill>
                          <a:schemeClr val="dk1"/>
                        </a:solidFill>
                        <a:latin typeface="Heebo"/>
                        <a:ea typeface="Heebo"/>
                        <a:cs typeface="Heebo"/>
                        <a:sym typeface="Heeb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Geographic entity where data is recorded.</a:t>
                      </a:r>
                      <a:endParaRPr sz="1200" dirty="0">
                        <a:solidFill>
                          <a:schemeClr val="dk1"/>
                        </a:solidFill>
                        <a:latin typeface="Heebo"/>
                        <a:ea typeface="Heebo"/>
                        <a:cs typeface="Heebo"/>
                        <a:sym typeface="Heeb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07999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Latitude</a:t>
                      </a:r>
                      <a:endParaRPr sz="1200" b="1" dirty="0">
                        <a:solidFill>
                          <a:schemeClr val="dk1"/>
                        </a:solidFill>
                        <a:latin typeface="Heebo"/>
                        <a:ea typeface="Heebo"/>
                        <a:cs typeface="Heebo"/>
                        <a:sym typeface="Heeb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North-south position on Earth's surface.</a:t>
                      </a:r>
                      <a:endParaRPr sz="1200" dirty="0">
                        <a:solidFill>
                          <a:schemeClr val="dk1"/>
                        </a:solidFill>
                        <a:latin typeface="Heebo"/>
                        <a:ea typeface="Heebo"/>
                        <a:cs typeface="Heebo"/>
                        <a:sym typeface="Heeb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07999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Longitude</a:t>
                      </a:r>
                      <a:endParaRPr sz="1200" b="1" dirty="0">
                        <a:solidFill>
                          <a:schemeClr val="dk1"/>
                        </a:solidFill>
                        <a:latin typeface="Heebo"/>
                        <a:ea typeface="Heebo"/>
                        <a:cs typeface="Heebo"/>
                        <a:sym typeface="Heeb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East-west position on Earth's surface.</a:t>
                      </a:r>
                      <a:endParaRPr sz="1200" dirty="0">
                        <a:solidFill>
                          <a:schemeClr val="dk1"/>
                        </a:solidFill>
                        <a:latin typeface="Heebo"/>
                        <a:ea typeface="Heebo"/>
                        <a:cs typeface="Heebo"/>
                        <a:sym typeface="Heeb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07999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Date</a:t>
                      </a:r>
                      <a:endParaRPr sz="1200" b="1" dirty="0">
                        <a:solidFill>
                          <a:schemeClr val="dk1"/>
                        </a:solidFill>
                        <a:latin typeface="Heebo"/>
                        <a:ea typeface="Heebo"/>
                        <a:cs typeface="Heebo"/>
                        <a:sym typeface="Heeb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Recorded date of CORONA VIRUS data.</a:t>
                      </a:r>
                      <a:endParaRPr sz="1200" dirty="0">
                        <a:solidFill>
                          <a:schemeClr val="dk1"/>
                        </a:solidFill>
                        <a:latin typeface="Heebo"/>
                        <a:ea typeface="Heebo"/>
                        <a:cs typeface="Heebo"/>
                        <a:sym typeface="Heeb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07999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Confirmed</a:t>
                      </a:r>
                      <a:endParaRPr sz="1200" b="1" dirty="0">
                        <a:solidFill>
                          <a:schemeClr val="dk1"/>
                        </a:solidFill>
                        <a:latin typeface="Heebo"/>
                        <a:ea typeface="Heebo"/>
                        <a:cs typeface="Heebo"/>
                        <a:sym typeface="Heeb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Number of diagnosed CORONA VIRUS cases.</a:t>
                      </a:r>
                      <a:endParaRPr sz="1200" dirty="0">
                        <a:solidFill>
                          <a:schemeClr val="dk1"/>
                        </a:solidFill>
                        <a:latin typeface="Heebo"/>
                        <a:ea typeface="Heebo"/>
                        <a:cs typeface="Heebo"/>
                        <a:sym typeface="Heebo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07999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Deaths</a:t>
                      </a:r>
                      <a:endParaRPr sz="1200" b="1" dirty="0">
                        <a:solidFill>
                          <a:schemeClr val="dk1"/>
                        </a:solidFill>
                        <a:latin typeface="Heebo"/>
                        <a:ea typeface="Heebo"/>
                        <a:cs typeface="Heebo"/>
                        <a:sym typeface="Heeb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Number of CORONA VIRUS related deaths.</a:t>
                      </a:r>
                      <a:endParaRPr sz="1200" dirty="0">
                        <a:solidFill>
                          <a:schemeClr val="dk1"/>
                        </a:solidFill>
                        <a:latin typeface="Heebo"/>
                        <a:ea typeface="Heebo"/>
                        <a:cs typeface="Heebo"/>
                        <a:sym typeface="Heebo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07999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Recovered</a:t>
                      </a:r>
                      <a:endParaRPr sz="1200" b="1" dirty="0">
                        <a:solidFill>
                          <a:schemeClr val="dk1"/>
                        </a:solidFill>
                        <a:latin typeface="Heebo"/>
                        <a:ea typeface="Heebo"/>
                        <a:cs typeface="Heebo"/>
                        <a:sym typeface="Heeb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Number of recovered CORONA VIRUS cases.</a:t>
                      </a:r>
                      <a:endParaRPr sz="1200" dirty="0">
                        <a:solidFill>
                          <a:schemeClr val="dk1"/>
                        </a:solidFill>
                        <a:latin typeface="Heebo"/>
                        <a:ea typeface="Heebo"/>
                        <a:cs typeface="Heebo"/>
                        <a:sym typeface="Heebo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0"/>
          <p:cNvSpPr/>
          <p:nvPr/>
        </p:nvSpPr>
        <p:spPr>
          <a:xfrm>
            <a:off x="4023300" y="1283072"/>
            <a:ext cx="1097400" cy="10974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Encode Sans"/>
              <a:ea typeface="Encode Sans"/>
              <a:cs typeface="Encode Sans"/>
              <a:sym typeface="Encode Sans"/>
            </a:endParaRPr>
          </a:p>
        </p:txBody>
      </p:sp>
      <p:sp>
        <p:nvSpPr>
          <p:cNvPr id="217" name="Google Shape;217;p30"/>
          <p:cNvSpPr txBox="1">
            <a:spLocks noGrp="1"/>
          </p:cNvSpPr>
          <p:nvPr>
            <p:ph type="title"/>
          </p:nvPr>
        </p:nvSpPr>
        <p:spPr>
          <a:xfrm>
            <a:off x="1704450" y="2452228"/>
            <a:ext cx="5735100" cy="140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Analysis</a:t>
            </a:r>
            <a:endParaRPr dirty="0"/>
          </a:p>
        </p:txBody>
      </p:sp>
      <p:sp>
        <p:nvSpPr>
          <p:cNvPr id="218" name="Google Shape;218;p30"/>
          <p:cNvSpPr txBox="1">
            <a:spLocks noGrp="1"/>
          </p:cNvSpPr>
          <p:nvPr>
            <p:ph type="title" idx="2"/>
          </p:nvPr>
        </p:nvSpPr>
        <p:spPr>
          <a:xfrm>
            <a:off x="4082250" y="1557422"/>
            <a:ext cx="9795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03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493061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38"/>
          <p:cNvSpPr txBox="1">
            <a:spLocks noGrp="1"/>
          </p:cNvSpPr>
          <p:nvPr>
            <p:ph type="title"/>
          </p:nvPr>
        </p:nvSpPr>
        <p:spPr>
          <a:xfrm>
            <a:off x="720000" y="365760"/>
            <a:ext cx="77040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 smtClean="0"/>
              <a:t>Import data into the table</a:t>
            </a:r>
            <a:endParaRPr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87" t="7137" r="44026" b="46431"/>
          <a:stretch/>
        </p:blipFill>
        <p:spPr>
          <a:xfrm>
            <a:off x="152400" y="1200150"/>
            <a:ext cx="3930733" cy="238705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01" t="17862" r="24324" b="32635"/>
          <a:stretch/>
        </p:blipFill>
        <p:spPr>
          <a:xfrm>
            <a:off x="4419600" y="1352721"/>
            <a:ext cx="4132614" cy="2234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935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09550"/>
            <a:ext cx="7998600" cy="449701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Arbovirus Infections by Slidesgo">
  <a:themeElements>
    <a:clrScheme name="Simple Light">
      <a:dk1>
        <a:srgbClr val="FFFFFF"/>
      </a:dk1>
      <a:lt1>
        <a:srgbClr val="88E589"/>
      </a:lt1>
      <a:dk2>
        <a:srgbClr val="430057"/>
      </a:dk2>
      <a:lt2>
        <a:srgbClr val="FF577D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70</TotalTime>
  <Words>813</Words>
  <Application>Microsoft Office PowerPoint</Application>
  <PresentationFormat>On-screen Show (16:9)</PresentationFormat>
  <Paragraphs>114</Paragraphs>
  <Slides>36</Slides>
  <Notes>36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6" baseType="lpstr">
      <vt:lpstr>Arial</vt:lpstr>
      <vt:lpstr>Anton</vt:lpstr>
      <vt:lpstr>Heebo</vt:lpstr>
      <vt:lpstr>Times New Roman</vt:lpstr>
      <vt:lpstr>Encode Sans</vt:lpstr>
      <vt:lpstr>Loved by the King</vt:lpstr>
      <vt:lpstr>Red Hat Display</vt:lpstr>
      <vt:lpstr>Nunito Light</vt:lpstr>
      <vt:lpstr>Calibri</vt:lpstr>
      <vt:lpstr>Arbovirus Infections by Slidesgo</vt:lpstr>
      <vt:lpstr>Corona Virus Analysis with SQL</vt:lpstr>
      <vt:lpstr>Table of contents</vt:lpstr>
      <vt:lpstr>Project Overview</vt:lpstr>
      <vt:lpstr>Introduction to the disease</vt:lpstr>
      <vt:lpstr>Dataset Description</vt:lpstr>
      <vt:lpstr>PowerPoint Presentation</vt:lpstr>
      <vt:lpstr>Analysis</vt:lpstr>
      <vt:lpstr>Import data into the table</vt:lpstr>
      <vt:lpstr>PowerPoint Presentation</vt:lpstr>
      <vt:lpstr>PowerPoint Presentation</vt:lpstr>
      <vt:lpstr>PowerPoint Presentation</vt:lpstr>
      <vt:lpstr>Q 1- Write a code to check NULL values</vt:lpstr>
      <vt:lpstr>Q 2- If NULL values are present, update them with zeros for all columns. </vt:lpstr>
      <vt:lpstr>Q  3 - check total number of rows</vt:lpstr>
      <vt:lpstr> Q 4- Check what is start_date and end_date</vt:lpstr>
      <vt:lpstr>Q  5- Number of month present in dataset</vt:lpstr>
      <vt:lpstr>Q 6- Find monthly average for confirmed, deaths, recovered</vt:lpstr>
      <vt:lpstr>Q 7- Find most frequent value for confirmed, deaths, recovered each month </vt:lpstr>
      <vt:lpstr>Q  7- Find most frequent value for confirmed, deaths, recovered each month (output) </vt:lpstr>
      <vt:lpstr>Q 8 -Find minimum values for confirmed, deaths, recovered per year </vt:lpstr>
      <vt:lpstr>Q 9 -Find maximum values of confirmed, deaths, recovered per year</vt:lpstr>
      <vt:lpstr>Q 10-The total number of case of confirmed, deaths, recovered each month</vt:lpstr>
      <vt:lpstr>Q 10 -The total number of case of confirmed, deaths, recovered each month (output)</vt:lpstr>
      <vt:lpstr>Q 11 - Check how corona virus spread out with respect to confirmed case --      (Eg.: total confirmed cases, their average, variance &amp; STDEV )</vt:lpstr>
      <vt:lpstr>Q 11 - Check how corona virus spread out with respect to confirmed case --      (Eg.: total confirmed cases, their average, variance &amp; STDEV ) (output)</vt:lpstr>
      <vt:lpstr>Q 12- Check how corona virus spread out with respect to death case per month --      (Eg.: total confirmed cases, their average, variance &amp; STDEV )</vt:lpstr>
      <vt:lpstr>Q 12- Check how corona virus spread out with respect to death case per month --      (Eg.: total confirmed cases, their average, variance &amp; STDEV ) (output)</vt:lpstr>
      <vt:lpstr>Q 13 - Check how corona virus spread out with respect to recovered case --      (Eg.: total confirmed cases, their average, variance &amp; STDEV )</vt:lpstr>
      <vt:lpstr>Q 13 - Check how corona virus spread out with respect to recovered case --      (Eg.: total confirmed cases, their average, variance &amp; STDEV ) (output)</vt:lpstr>
      <vt:lpstr>Q 14 - Find Country having highest number of the Confirmed case</vt:lpstr>
      <vt:lpstr> Q 15 - Find Country having lowest number of the death case</vt:lpstr>
      <vt:lpstr> Q 15 - Find Country having lowest number of the death case (output) </vt:lpstr>
      <vt:lpstr>Q 16 - Find top 5 countries having highest recovered case</vt:lpstr>
      <vt:lpstr>SUMMARY</vt:lpstr>
      <vt:lpstr>PowerPoint Presentation</vt:lpstr>
      <vt:lpstr>Thanks!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Corona Virus Analysis with SQL</dc:title>
  <cp:lastModifiedBy>Windows User</cp:lastModifiedBy>
  <cp:revision>7</cp:revision>
  <dcterms:modified xsi:type="dcterms:W3CDTF">2024-05-06T12:41:24Z</dcterms:modified>
</cp:coreProperties>
</file>